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95" r:id="rId3"/>
    <p:sldId id="292" r:id="rId4"/>
    <p:sldId id="294" r:id="rId5"/>
    <p:sldId id="259" r:id="rId6"/>
    <p:sldId id="260" r:id="rId7"/>
    <p:sldId id="288" r:id="rId8"/>
    <p:sldId id="289" r:id="rId9"/>
    <p:sldId id="296" r:id="rId10"/>
    <p:sldId id="262" r:id="rId11"/>
    <p:sldId id="297" r:id="rId12"/>
    <p:sldId id="266" r:id="rId13"/>
    <p:sldId id="264" r:id="rId14"/>
    <p:sldId id="263" r:id="rId15"/>
    <p:sldId id="258" r:id="rId16"/>
    <p:sldId id="269" r:id="rId17"/>
    <p:sldId id="271" r:id="rId18"/>
    <p:sldId id="302" r:id="rId19"/>
    <p:sldId id="280" r:id="rId20"/>
    <p:sldId id="298" r:id="rId21"/>
    <p:sldId id="299" r:id="rId22"/>
    <p:sldId id="301" r:id="rId23"/>
    <p:sldId id="300" r:id="rId24"/>
    <p:sldId id="286" r:id="rId25"/>
    <p:sldId id="291" r:id="rId26"/>
    <p:sldId id="285" r:id="rId27"/>
    <p:sldId id="284" r:id="rId28"/>
    <p:sldId id="278" r:id="rId29"/>
    <p:sldId id="293" r:id="rId3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0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54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619DD-336B-4597-B140-0ED2A7D5CD4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sv-SE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1FDFC-7D39-47CB-8C8C-F8CEDA58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7515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sv-SE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sv-SE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C465-0B45-4F54-A1F7-37B31C56A8CF}" type="datetime1">
              <a:rPr lang="sv-SE" smtClean="0"/>
              <a:t>2025-04-27</a:t>
            </a:fld>
            <a:endParaRPr lang="sv-SE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Copyright Jens Christensen 2016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1367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sv-SE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sv-SE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50AE-C069-4111-8C5F-B835F45AD7C5}" type="datetime1">
              <a:rPr lang="sv-SE" smtClean="0"/>
              <a:t>2025-04-27</a:t>
            </a:fld>
            <a:endParaRPr lang="sv-SE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Copyright Jens Christensen 2016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619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sv-SE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sv-SE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A59F-8112-4656-9F00-2BB1394A5998}" type="datetime1">
              <a:rPr lang="sv-SE" smtClean="0"/>
              <a:t>2025-04-27</a:t>
            </a:fld>
            <a:endParaRPr lang="sv-SE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Copyright Jens Christensen 2016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1903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sv-SE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sv-SE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C3AC-6184-43E7-9915-56EDB927172A}" type="datetime1">
              <a:rPr lang="sv-SE" smtClean="0"/>
              <a:t>2025-04-27</a:t>
            </a:fld>
            <a:endParaRPr lang="sv-SE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Copyright Jens Christensen 2016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0449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sv-SE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611B-7DC2-4F81-92F4-CF1DEB91481B}" type="datetime1">
              <a:rPr lang="sv-SE" smtClean="0"/>
              <a:t>2025-04-27</a:t>
            </a:fld>
            <a:endParaRPr lang="sv-SE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Copyright Jens Christensen 2016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1910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sv-SE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sv-SE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sv-SE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DBA6-9316-45FD-BBA4-7C08C6093B21}" type="datetime1">
              <a:rPr lang="sv-SE" smtClean="0"/>
              <a:t>2025-04-27</a:t>
            </a:fld>
            <a:endParaRPr lang="sv-SE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Copyright Jens Christensen 2016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423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sv-SE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sv-SE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sv-SE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E5BC-5F75-4250-8B13-3A33F05C4A0D}" type="datetime1">
              <a:rPr lang="sv-SE" smtClean="0"/>
              <a:t>2025-04-27</a:t>
            </a:fld>
            <a:endParaRPr lang="sv-SE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Copyright Jens Christensen 2016</a:t>
            </a:r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21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sv-SE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39D04-F41F-4140-9FC1-B2007BC2CD80}" type="datetime1">
              <a:rPr lang="sv-SE" smtClean="0"/>
              <a:t>2025-04-27</a:t>
            </a:fld>
            <a:endParaRPr lang="sv-SE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Copyright Jens Christensen 2016</a:t>
            </a: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691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6D033-61FF-47E1-84C3-7542FAB6585A}" type="datetime1">
              <a:rPr lang="sv-SE" smtClean="0"/>
              <a:t>2025-04-27</a:t>
            </a:fld>
            <a:endParaRPr lang="sv-SE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Copyright Jens Christensen 2016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633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sv-SE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sv-SE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ACA-26B9-40B6-9DC1-FA9FE16DBE4B}" type="datetime1">
              <a:rPr lang="sv-SE" smtClean="0"/>
              <a:t>2025-04-27</a:t>
            </a:fld>
            <a:endParaRPr lang="sv-SE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Copyright Jens Christensen 2016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7570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sv-SE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65BFF-28A1-45A5-AE9E-08A285290BC7}" type="datetime1">
              <a:rPr lang="sv-SE" smtClean="0"/>
              <a:t>2025-04-27</a:t>
            </a:fld>
            <a:endParaRPr lang="sv-SE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Copyright Jens Christensen 2016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119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sv-SE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sv-SE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F53D-2AB3-42A5-AE9C-BF7E77374014}" type="datetime1">
              <a:rPr lang="sv-SE" smtClean="0"/>
              <a:t>2025-04-27</a:t>
            </a:fld>
            <a:endParaRPr lang="sv-SE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Copyright Jens Christensen 2016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0845D-DE3B-45AD-9C46-0A4FE83C07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3427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accounts.google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google@mycompany.se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hushallsselskapet.se/" TargetMode="External"/><Relationship Id="rId2" Type="http://schemas.openxmlformats.org/officeDocument/2006/relationships/hyperlink" Target="https://hushallningssallskapet.se/publikationer/arvensi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ga-dev-tools.appspot.com/campaign-url-builder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analyticsacademy.withgoogle.com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user/googleanalytics" TargetMode="External"/><Relationship Id="rId2" Type="http://schemas.openxmlformats.org/officeDocument/2006/relationships/hyperlink" Target="http://www.google.se/analytic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bizmanager.net/" TargetMode="External"/><Relationship Id="rId4" Type="http://schemas.openxmlformats.org/officeDocument/2006/relationships/hyperlink" Target="https://analytics.googleblog.co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nalytics.google.com/analytics/web/demoAccount" TargetMode="External"/><Relationship Id="rId2" Type="http://schemas.openxmlformats.org/officeDocument/2006/relationships/hyperlink" Target="https://your.merch.googl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Google Analytics – Grund </a:t>
            </a:r>
            <a:br>
              <a:rPr lang="en-US" sz="4800" dirty="0"/>
            </a:br>
            <a:r>
              <a:rPr lang="en-US" sz="3600" dirty="0" err="1"/>
              <a:t>Företagsanpassad</a:t>
            </a:r>
            <a:r>
              <a:rPr lang="en-US" sz="3600" dirty="0"/>
              <a:t> Utbildning &amp; Workshop</a:t>
            </a:r>
            <a:br>
              <a:rPr lang="en-US" sz="3600" dirty="0"/>
            </a:br>
            <a:r>
              <a:rPr lang="en-US" sz="3600" dirty="0"/>
              <a:t>HIR </a:t>
            </a:r>
            <a:r>
              <a:rPr lang="en-US" sz="3600" dirty="0" err="1"/>
              <a:t>Skåne</a:t>
            </a:r>
            <a:endParaRPr lang="sv-SE" sz="36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4491271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sv-SE" dirty="0"/>
              <a:t>Utbildare:</a:t>
            </a:r>
          </a:p>
          <a:p>
            <a:r>
              <a:rPr lang="sv-SE" dirty="0"/>
              <a:t>Jens Christensen</a:t>
            </a:r>
          </a:p>
          <a:p>
            <a:r>
              <a:rPr lang="sv-SE" dirty="0"/>
              <a:t>jens@glodexamedia.com</a:t>
            </a:r>
            <a:br>
              <a:rPr lang="sv-SE" dirty="0"/>
            </a:br>
            <a:r>
              <a:rPr lang="sv-SE" dirty="0"/>
              <a:t>070 486 2531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2860767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Terminologi</a:t>
            </a:r>
            <a:r>
              <a:rPr lang="en-US" dirty="0"/>
              <a:t> för HIR </a:t>
            </a:r>
            <a:r>
              <a:rPr lang="en-US" dirty="0" err="1"/>
              <a:t>Skåne</a:t>
            </a:r>
            <a:endParaRPr lang="sv-SE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Event - </a:t>
            </a:r>
            <a:r>
              <a:rPr lang="en-US" dirty="0" err="1"/>
              <a:t>Artikelvisning</a:t>
            </a:r>
            <a:endParaRPr lang="en-US" dirty="0"/>
          </a:p>
          <a:p>
            <a:r>
              <a:rPr lang="en-US" dirty="0"/>
              <a:t>Session – </a:t>
            </a:r>
            <a:r>
              <a:rPr lang="en-US" dirty="0" err="1"/>
              <a:t>Läsning</a:t>
            </a:r>
            <a:r>
              <a:rPr lang="en-US" dirty="0"/>
              <a:t> av </a:t>
            </a:r>
            <a:r>
              <a:rPr lang="en-US" dirty="0" err="1"/>
              <a:t>tidning</a:t>
            </a:r>
            <a:endParaRPr lang="en-US" dirty="0"/>
          </a:p>
          <a:p>
            <a:r>
              <a:rPr lang="en-US" dirty="0" err="1"/>
              <a:t>Användare</a:t>
            </a:r>
            <a:r>
              <a:rPr lang="en-US" dirty="0"/>
              <a:t> – </a:t>
            </a:r>
            <a:r>
              <a:rPr lang="en-US" dirty="0" err="1"/>
              <a:t>Läsare</a:t>
            </a:r>
            <a:r>
              <a:rPr lang="en-US" dirty="0"/>
              <a:t> av </a:t>
            </a:r>
            <a:r>
              <a:rPr lang="en-US" dirty="0" err="1"/>
              <a:t>tidning</a:t>
            </a:r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3405299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D9047-29A4-2C32-EE9B-B8F33D238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Hur </a:t>
            </a:r>
            <a:r>
              <a:rPr lang="en-GB" dirty="0" err="1"/>
              <a:t>mäter</a:t>
            </a:r>
            <a:r>
              <a:rPr lang="en-GB" dirty="0"/>
              <a:t> </a:t>
            </a:r>
            <a:r>
              <a:rPr lang="en-GB" dirty="0" err="1"/>
              <a:t>ett</a:t>
            </a:r>
            <a:r>
              <a:rPr lang="en-GB" dirty="0"/>
              <a:t> </a:t>
            </a:r>
            <a:r>
              <a:rPr lang="en-GB" dirty="0" err="1"/>
              <a:t>webbanalyssystem</a:t>
            </a:r>
            <a:r>
              <a:rPr lang="en-GB" dirty="0"/>
              <a:t>?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84343-2F2D-32CE-F42B-A6A64726F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Exempel</a:t>
            </a:r>
            <a:r>
              <a:rPr lang="en-US" dirty="0"/>
              <a:t> på system: Google Analytics, Adobe Analytics, </a:t>
            </a:r>
            <a:r>
              <a:rPr lang="en-US" dirty="0" err="1"/>
              <a:t>m.fl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/>
              <a:t>Teknik: </a:t>
            </a:r>
            <a:r>
              <a:rPr lang="en-US" dirty="0" err="1"/>
              <a:t>Kombination</a:t>
            </a:r>
            <a:r>
              <a:rPr lang="en-US" dirty="0"/>
              <a:t> av </a:t>
            </a:r>
            <a:r>
              <a:rPr lang="en-US" dirty="0" err="1"/>
              <a:t>webbläsare</a:t>
            </a:r>
            <a:r>
              <a:rPr lang="en-US" dirty="0"/>
              <a:t>, </a:t>
            </a:r>
            <a:r>
              <a:rPr lang="en-US" dirty="0" err="1"/>
              <a:t>operativ</a:t>
            </a:r>
            <a:r>
              <a:rPr lang="en-US" dirty="0"/>
              <a:t> system, </a:t>
            </a:r>
            <a:r>
              <a:rPr lang="en-US" dirty="0" err="1"/>
              <a:t>m.m.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Mäter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personer</a:t>
            </a:r>
            <a:r>
              <a:rPr lang="en-US" dirty="0"/>
              <a:t>, men </a:t>
            </a:r>
            <a:r>
              <a:rPr lang="en-US" dirty="0" err="1"/>
              <a:t>enheter</a:t>
            </a:r>
            <a:r>
              <a:rPr lang="en-US" dirty="0"/>
              <a:t> – </a:t>
            </a:r>
            <a:r>
              <a:rPr lang="en-US" dirty="0" err="1"/>
              <a:t>dator</a:t>
            </a:r>
            <a:r>
              <a:rPr lang="en-US" dirty="0"/>
              <a:t>, </a:t>
            </a:r>
            <a:r>
              <a:rPr lang="en-US" dirty="0" err="1"/>
              <a:t>surplatta</a:t>
            </a:r>
            <a:r>
              <a:rPr lang="en-US" dirty="0"/>
              <a:t>, </a:t>
            </a:r>
            <a:r>
              <a:rPr lang="en-US" dirty="0" err="1"/>
              <a:t>mobil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Cross device </a:t>
            </a:r>
            <a:r>
              <a:rPr lang="en-US" dirty="0" err="1"/>
              <a:t>mätning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normalt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möjligt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Men, </a:t>
            </a:r>
            <a:r>
              <a:rPr lang="en-US" dirty="0" err="1"/>
              <a:t>möjligt</a:t>
            </a:r>
            <a:r>
              <a:rPr lang="en-US" dirty="0"/>
              <a:t> om </a:t>
            </a:r>
            <a:r>
              <a:rPr lang="en-US" dirty="0" err="1"/>
              <a:t>användaren</a:t>
            </a:r>
            <a:r>
              <a:rPr lang="en-US" dirty="0"/>
              <a:t> </a:t>
            </a:r>
            <a:r>
              <a:rPr lang="en-US" dirty="0" err="1"/>
              <a:t>loggar</a:t>
            </a:r>
            <a:r>
              <a:rPr lang="en-US" dirty="0"/>
              <a:t> in / logger inn på </a:t>
            </a:r>
            <a:r>
              <a:rPr lang="en-US" dirty="0" err="1"/>
              <a:t>fler</a:t>
            </a:r>
            <a:r>
              <a:rPr lang="en-US" dirty="0"/>
              <a:t> </a:t>
            </a:r>
            <a:r>
              <a:rPr lang="en-US" dirty="0" err="1"/>
              <a:t>enheter</a:t>
            </a:r>
            <a:endParaRPr lang="sv-SE" dirty="0"/>
          </a:p>
          <a:p>
            <a:pPr lvl="1"/>
            <a:r>
              <a:rPr lang="en-US" dirty="0"/>
              <a:t>På </a:t>
            </a:r>
            <a:r>
              <a:rPr lang="en-US" dirty="0" err="1"/>
              <a:t>hemsida</a:t>
            </a:r>
            <a:r>
              <a:rPr lang="en-US" dirty="0"/>
              <a:t>, Google, Microsoft</a:t>
            </a:r>
          </a:p>
          <a:p>
            <a:endParaRPr lang="en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CC50B8-948A-34AC-B526-BEFD9456F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2219806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(</a:t>
            </a:r>
            <a:r>
              <a:rPr lang="en-US" dirty="0" err="1"/>
              <a:t>Användare</a:t>
            </a:r>
            <a:r>
              <a:rPr lang="en-US" dirty="0"/>
              <a:t>)</a:t>
            </a:r>
            <a:endParaRPr lang="sv-SE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 user (</a:t>
            </a:r>
            <a:r>
              <a:rPr lang="en-US" dirty="0" err="1"/>
              <a:t>enhet</a:t>
            </a:r>
            <a:r>
              <a:rPr lang="en-US" dirty="0"/>
              <a:t>) </a:t>
            </a:r>
            <a:r>
              <a:rPr lang="en-US" dirty="0" err="1"/>
              <a:t>kan</a:t>
            </a:r>
            <a:r>
              <a:rPr lang="en-US" dirty="0"/>
              <a:t> ha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fler</a:t>
            </a:r>
            <a:r>
              <a:rPr lang="en-US" dirty="0"/>
              <a:t> </a:t>
            </a:r>
            <a:r>
              <a:rPr lang="en-US" dirty="0" err="1"/>
              <a:t>Sessioner</a:t>
            </a:r>
            <a:r>
              <a:rPr lang="en-US" dirty="0"/>
              <a:t> (</a:t>
            </a:r>
            <a:r>
              <a:rPr lang="en-US" dirty="0" err="1"/>
              <a:t>Besök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Jämnförelse</a:t>
            </a:r>
            <a:r>
              <a:rPr lang="en-US" dirty="0"/>
              <a:t> </a:t>
            </a:r>
            <a:r>
              <a:rPr lang="en-US" dirty="0" err="1"/>
              <a:t>papperstidning</a:t>
            </a:r>
            <a:r>
              <a:rPr lang="en-US" dirty="0"/>
              <a:t> vs </a:t>
            </a:r>
            <a:r>
              <a:rPr lang="en-US" dirty="0" err="1"/>
              <a:t>Enhet</a:t>
            </a:r>
            <a:r>
              <a:rPr lang="en-US" dirty="0"/>
              <a:t> - </a:t>
            </a:r>
            <a:r>
              <a:rPr lang="en-US" dirty="0" err="1"/>
              <a:t>mätning</a:t>
            </a:r>
            <a:endParaRPr lang="en-US" dirty="0"/>
          </a:p>
          <a:p>
            <a:pPr lvl="1"/>
            <a:r>
              <a:rPr lang="en-US" dirty="0"/>
              <a:t>Fler </a:t>
            </a:r>
            <a:r>
              <a:rPr lang="en-US" dirty="0" err="1"/>
              <a:t>läsare</a:t>
            </a:r>
            <a:r>
              <a:rPr lang="en-US" dirty="0"/>
              <a:t> av </a:t>
            </a:r>
            <a:r>
              <a:rPr lang="en-US" dirty="0" err="1"/>
              <a:t>samma</a:t>
            </a:r>
            <a:r>
              <a:rPr lang="en-US" dirty="0"/>
              <a:t> </a:t>
            </a:r>
            <a:r>
              <a:rPr lang="en-US" dirty="0" err="1"/>
              <a:t>papperstidning</a:t>
            </a:r>
            <a:r>
              <a:rPr lang="en-US" dirty="0"/>
              <a:t> = </a:t>
            </a:r>
            <a:r>
              <a:rPr lang="en-US" dirty="0" err="1"/>
              <a:t>en</a:t>
            </a:r>
            <a:r>
              <a:rPr lang="en-US" dirty="0"/>
              <a:t> User</a:t>
            </a:r>
          </a:p>
          <a:p>
            <a:pPr lvl="1"/>
            <a:r>
              <a:rPr lang="en-US" dirty="0"/>
              <a:t>Fler </a:t>
            </a:r>
            <a:r>
              <a:rPr lang="en-US" dirty="0" err="1"/>
              <a:t>läsare</a:t>
            </a:r>
            <a:r>
              <a:rPr lang="en-US" dirty="0"/>
              <a:t> av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papperstidning</a:t>
            </a:r>
            <a:r>
              <a:rPr lang="en-US" dirty="0"/>
              <a:t> = User &gt; 1</a:t>
            </a:r>
            <a:br>
              <a:rPr lang="en-US" dirty="0"/>
            </a:br>
            <a:endParaRPr lang="en-US" dirty="0"/>
          </a:p>
          <a:p>
            <a:r>
              <a:rPr lang="en-US" dirty="0"/>
              <a:t>HIR – </a:t>
            </a:r>
            <a:r>
              <a:rPr lang="en-US" dirty="0" err="1"/>
              <a:t>Skåne</a:t>
            </a:r>
            <a:r>
              <a:rPr lang="en-US" dirty="0"/>
              <a:t> – Arvensis</a:t>
            </a:r>
          </a:p>
          <a:p>
            <a:pPr lvl="1"/>
            <a:r>
              <a:rPr lang="en-US" dirty="0"/>
              <a:t>User – </a:t>
            </a:r>
            <a:r>
              <a:rPr lang="en-US" dirty="0" err="1"/>
              <a:t>Läsare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läser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fler</a:t>
            </a:r>
            <a:r>
              <a:rPr lang="en-US" dirty="0"/>
              <a:t> </a:t>
            </a:r>
            <a:r>
              <a:rPr lang="en-US" dirty="0" err="1"/>
              <a:t>tidningar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artiklar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 </a:t>
            </a:r>
            <a:r>
              <a:rPr lang="en-US" dirty="0" err="1"/>
              <a:t>Företagslogin</a:t>
            </a:r>
            <a:r>
              <a:rPr lang="en-US" dirty="0"/>
              <a:t> / </a:t>
            </a:r>
            <a:r>
              <a:rPr lang="en-US" dirty="0" err="1"/>
              <a:t>Individuella</a:t>
            </a:r>
            <a:r>
              <a:rPr lang="en-US" dirty="0"/>
              <a:t> </a:t>
            </a:r>
            <a:r>
              <a:rPr lang="en-US" dirty="0" err="1"/>
              <a:t>prenumeranter</a:t>
            </a:r>
            <a:r>
              <a:rPr lang="en-US" dirty="0"/>
              <a:t>?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3711100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Session (</a:t>
            </a:r>
            <a:r>
              <a:rPr lang="en-US" sz="3600" dirty="0" err="1"/>
              <a:t>Besök</a:t>
            </a:r>
            <a:r>
              <a:rPr lang="en-US" sz="3600" dirty="0"/>
              <a:t>)</a:t>
            </a:r>
            <a:endParaRPr lang="sv-SE" sz="36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Session - Kallas </a:t>
            </a:r>
            <a:r>
              <a:rPr lang="en-US" dirty="0" err="1"/>
              <a:t>också</a:t>
            </a:r>
            <a:r>
              <a:rPr lang="en-US" dirty="0"/>
              <a:t> för </a:t>
            </a:r>
            <a:r>
              <a:rPr lang="en-US" dirty="0" err="1"/>
              <a:t>Besök</a:t>
            </a:r>
            <a:endParaRPr lang="en-US" dirty="0"/>
          </a:p>
          <a:p>
            <a:pPr lvl="1"/>
            <a:r>
              <a:rPr lang="en-US" dirty="0"/>
              <a:t>En session / </a:t>
            </a:r>
            <a:r>
              <a:rPr lang="en-US" dirty="0" err="1"/>
              <a:t>användar</a:t>
            </a:r>
            <a:r>
              <a:rPr lang="en-US" dirty="0"/>
              <a:t> session </a:t>
            </a:r>
            <a:r>
              <a:rPr lang="en-US" dirty="0" err="1"/>
              <a:t>utgörs</a:t>
            </a:r>
            <a:r>
              <a:rPr lang="en-US" dirty="0"/>
              <a:t> av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fler</a:t>
            </a:r>
            <a:r>
              <a:rPr lang="en-US" dirty="0"/>
              <a:t> </a:t>
            </a:r>
            <a:r>
              <a:rPr lang="en-US" dirty="0" err="1"/>
              <a:t>sidovisningar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Avslutas</a:t>
            </a:r>
            <a:r>
              <a:rPr lang="en-US" dirty="0"/>
              <a:t> </a:t>
            </a:r>
            <a:r>
              <a:rPr lang="en-US" dirty="0" err="1"/>
              <a:t>när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användare</a:t>
            </a:r>
            <a:r>
              <a:rPr lang="en-US" dirty="0"/>
              <a:t> </a:t>
            </a:r>
            <a:r>
              <a:rPr lang="en-US" dirty="0" err="1"/>
              <a:t>navigerar</a:t>
            </a:r>
            <a:r>
              <a:rPr lang="en-US" dirty="0"/>
              <a:t> </a:t>
            </a:r>
            <a:r>
              <a:rPr lang="en-US" dirty="0" err="1"/>
              <a:t>bort</a:t>
            </a:r>
            <a:r>
              <a:rPr lang="en-US" dirty="0"/>
              <a:t> </a:t>
            </a:r>
            <a:r>
              <a:rPr lang="en-US" dirty="0" err="1"/>
              <a:t>ifrån</a:t>
            </a:r>
            <a:r>
              <a:rPr lang="en-US" dirty="0"/>
              <a:t> </a:t>
            </a:r>
            <a:r>
              <a:rPr lang="en-US" dirty="0" err="1"/>
              <a:t>ens</a:t>
            </a:r>
            <a:r>
              <a:rPr lang="en-US" dirty="0"/>
              <a:t> </a:t>
            </a:r>
            <a:r>
              <a:rPr lang="en-US" dirty="0" err="1"/>
              <a:t>sida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Avslutas</a:t>
            </a:r>
            <a:r>
              <a:rPr lang="en-US" dirty="0"/>
              <a:t> </a:t>
            </a:r>
            <a:r>
              <a:rPr lang="en-US" dirty="0" err="1"/>
              <a:t>normalt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30 min </a:t>
            </a:r>
            <a:r>
              <a:rPr lang="en-US" dirty="0" err="1"/>
              <a:t>inaktivitet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sz="2400" dirty="0"/>
              <a:t>HIR </a:t>
            </a:r>
            <a:r>
              <a:rPr lang="en-US" sz="2400" dirty="0" err="1"/>
              <a:t>Skåne</a:t>
            </a:r>
            <a:r>
              <a:rPr lang="en-US" sz="2400" dirty="0"/>
              <a:t> - Arvensis</a:t>
            </a:r>
            <a:endParaRPr lang="en-US" dirty="0"/>
          </a:p>
          <a:p>
            <a:pPr lvl="1"/>
            <a:r>
              <a:rPr lang="en-US" dirty="0"/>
              <a:t>Session = </a:t>
            </a:r>
            <a:r>
              <a:rPr lang="en-US" sz="2400" dirty="0" err="1"/>
              <a:t>Läsning</a:t>
            </a:r>
            <a:r>
              <a:rPr lang="en-US" sz="2400" dirty="0"/>
              <a:t> av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eller</a:t>
            </a:r>
            <a:r>
              <a:rPr lang="en-US" sz="2400" dirty="0"/>
              <a:t> </a:t>
            </a:r>
            <a:r>
              <a:rPr lang="en-US" sz="2400" dirty="0" err="1"/>
              <a:t>fler</a:t>
            </a:r>
            <a:r>
              <a:rPr lang="en-US" sz="2400" dirty="0"/>
              <a:t> </a:t>
            </a:r>
            <a:r>
              <a:rPr lang="en-US" sz="2400" dirty="0" err="1"/>
              <a:t>tidningar</a:t>
            </a:r>
            <a:endParaRPr lang="en-US" dirty="0"/>
          </a:p>
          <a:p>
            <a:endParaRPr lang="sv-SE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1944578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(Event – </a:t>
            </a:r>
            <a:r>
              <a:rPr lang="en-US" dirty="0" err="1"/>
              <a:t>Händelse</a:t>
            </a:r>
            <a:r>
              <a:rPr lang="en-US" dirty="0"/>
              <a:t> - </a:t>
            </a:r>
            <a:r>
              <a:rPr lang="en-US" dirty="0" err="1"/>
              <a:t>Sidvisning</a:t>
            </a:r>
            <a:r>
              <a:rPr lang="en-US" dirty="0"/>
              <a:t>)</a:t>
            </a:r>
            <a:endParaRPr lang="sv-SE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När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användare</a:t>
            </a:r>
            <a:r>
              <a:rPr lang="en-US" dirty="0"/>
              <a:t> ser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artikel</a:t>
            </a:r>
            <a:r>
              <a:rPr lang="en-US" dirty="0"/>
              <a:t>, talar man om </a:t>
            </a:r>
            <a:r>
              <a:rPr lang="en-US" dirty="0" err="1"/>
              <a:t>ett</a:t>
            </a:r>
            <a:r>
              <a:rPr lang="en-US" dirty="0"/>
              <a:t> event. 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När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användare</a:t>
            </a:r>
            <a:r>
              <a:rPr lang="en-US" dirty="0"/>
              <a:t> </a:t>
            </a:r>
            <a:r>
              <a:rPr lang="en-US" dirty="0" err="1"/>
              <a:t>går</a:t>
            </a:r>
            <a:r>
              <a:rPr lang="en-US" dirty="0"/>
              <a:t> </a:t>
            </a:r>
            <a:r>
              <a:rPr lang="en-US" dirty="0" err="1"/>
              <a:t>vidare</a:t>
            </a:r>
            <a:r>
              <a:rPr lang="en-US" dirty="0"/>
              <a:t> til </a:t>
            </a:r>
            <a:r>
              <a:rPr lang="en-US" dirty="0" err="1"/>
              <a:t>ny</a:t>
            </a:r>
            <a:r>
              <a:rPr lang="en-US" dirty="0"/>
              <a:t> </a:t>
            </a:r>
            <a:r>
              <a:rPr lang="en-US" dirty="0" err="1"/>
              <a:t>sida</a:t>
            </a:r>
            <a:r>
              <a:rPr lang="en-US" dirty="0"/>
              <a:t>, </a:t>
            </a:r>
            <a:r>
              <a:rPr lang="en-US" dirty="0" err="1"/>
              <a:t>skapar</a:t>
            </a:r>
            <a:r>
              <a:rPr lang="en-US" dirty="0"/>
              <a:t>/</a:t>
            </a:r>
            <a:r>
              <a:rPr lang="en-US" dirty="0" err="1"/>
              <a:t>generar</a:t>
            </a:r>
            <a:r>
              <a:rPr lang="en-US" dirty="0"/>
              <a:t> man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nytt</a:t>
            </a:r>
            <a:r>
              <a:rPr lang="en-US" dirty="0"/>
              <a:t> event = </a:t>
            </a:r>
            <a:r>
              <a:rPr lang="en-US" dirty="0" err="1"/>
              <a:t>läsning</a:t>
            </a:r>
            <a:r>
              <a:rPr lang="en-US" dirty="0"/>
              <a:t> av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ny</a:t>
            </a:r>
            <a:r>
              <a:rPr lang="en-US" dirty="0"/>
              <a:t> </a:t>
            </a:r>
            <a:r>
              <a:rPr lang="en-US" dirty="0" err="1"/>
              <a:t>artikel</a:t>
            </a:r>
            <a:r>
              <a:rPr lang="en-US" dirty="0"/>
              <a:t>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HIR </a:t>
            </a:r>
            <a:r>
              <a:rPr lang="en-US" dirty="0" err="1"/>
              <a:t>Skåne</a:t>
            </a:r>
            <a:r>
              <a:rPr lang="en-US" dirty="0"/>
              <a:t>: </a:t>
            </a:r>
            <a:r>
              <a:rPr lang="en-US" dirty="0" err="1"/>
              <a:t>Visning</a:t>
            </a:r>
            <a:r>
              <a:rPr lang="en-US" dirty="0"/>
              <a:t> av </a:t>
            </a:r>
            <a:r>
              <a:rPr lang="en-US" dirty="0" err="1"/>
              <a:t>artikel</a:t>
            </a:r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615948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Vad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Google Analytics?</a:t>
            </a:r>
            <a:endParaRPr lang="sv-SE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Statistisk</a:t>
            </a:r>
            <a:r>
              <a:rPr lang="en-US" dirty="0"/>
              <a:t> </a:t>
            </a:r>
            <a:r>
              <a:rPr lang="en-US" dirty="0" err="1"/>
              <a:t>verktyg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mäter</a:t>
            </a:r>
            <a:r>
              <a:rPr lang="en-US" dirty="0"/>
              <a:t> </a:t>
            </a:r>
            <a:r>
              <a:rPr lang="en-US" dirty="0" err="1"/>
              <a:t>aktivitet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hemsidor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appar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Berettar</a:t>
            </a:r>
            <a:r>
              <a:rPr lang="en-US" dirty="0"/>
              <a:t> </a:t>
            </a:r>
            <a:r>
              <a:rPr lang="en-US" dirty="0" err="1"/>
              <a:t>vad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händer</a:t>
            </a:r>
            <a:r>
              <a:rPr lang="en-US" dirty="0"/>
              <a:t>, men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varför</a:t>
            </a:r>
            <a:endParaRPr lang="en-US" dirty="0"/>
          </a:p>
          <a:p>
            <a:endParaRPr lang="en-US" dirty="0"/>
          </a:p>
          <a:p>
            <a:r>
              <a:rPr lang="en-US" dirty="0"/>
              <a:t>Gratis vs. Premium</a:t>
            </a:r>
          </a:p>
          <a:p>
            <a:pPr lvl="1"/>
            <a:r>
              <a:rPr lang="en-US" dirty="0"/>
              <a:t>Premium </a:t>
            </a:r>
            <a:r>
              <a:rPr lang="en-US" dirty="0" err="1"/>
              <a:t>pga</a:t>
            </a:r>
            <a:r>
              <a:rPr lang="en-US" dirty="0"/>
              <a:t>. </a:t>
            </a:r>
            <a:r>
              <a:rPr lang="en-US" dirty="0" err="1"/>
              <a:t>Trafikmängd</a:t>
            </a:r>
            <a:r>
              <a:rPr lang="en-US" dirty="0"/>
              <a:t> – 500 </a:t>
            </a:r>
            <a:r>
              <a:rPr lang="en-US" dirty="0" err="1"/>
              <a:t>tkr</a:t>
            </a:r>
            <a:r>
              <a:rPr lang="en-US" dirty="0"/>
              <a:t>.</a:t>
            </a:r>
            <a:endParaRPr lang="sv-SE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418048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Skapa</a:t>
            </a:r>
            <a:r>
              <a:rPr lang="en-US" dirty="0"/>
              <a:t> Google konto</a:t>
            </a:r>
            <a:endParaRPr lang="sv-SE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För</a:t>
            </a:r>
            <a:r>
              <a:rPr lang="en-US" dirty="0"/>
              <a:t> at </a:t>
            </a:r>
            <a:r>
              <a:rPr lang="en-US" dirty="0" err="1"/>
              <a:t>kunna</a:t>
            </a:r>
            <a:r>
              <a:rPr lang="en-US" dirty="0"/>
              <a:t> </a:t>
            </a:r>
            <a:r>
              <a:rPr lang="en-US" dirty="0" err="1"/>
              <a:t>få</a:t>
            </a:r>
            <a:r>
              <a:rPr lang="en-US" dirty="0"/>
              <a:t> et Google Analytics konto, </a:t>
            </a:r>
            <a:r>
              <a:rPr lang="en-US" dirty="0" err="1"/>
              <a:t>måste</a:t>
            </a:r>
            <a:r>
              <a:rPr lang="en-US" dirty="0"/>
              <a:t> man ha et Google Konto. </a:t>
            </a:r>
            <a:r>
              <a:rPr lang="en-US" dirty="0" err="1"/>
              <a:t>Detta</a:t>
            </a:r>
            <a:r>
              <a:rPr lang="en-US" dirty="0"/>
              <a:t> </a:t>
            </a:r>
            <a:r>
              <a:rPr lang="en-US" dirty="0" err="1"/>
              <a:t>skapas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http://accounts.google.com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r>
              <a:rPr lang="en-US" dirty="0" err="1"/>
              <a:t>När</a:t>
            </a:r>
            <a:r>
              <a:rPr lang="en-US" dirty="0"/>
              <a:t> </a:t>
            </a:r>
            <a:r>
              <a:rPr lang="en-US" dirty="0" err="1"/>
              <a:t>behöver</a:t>
            </a:r>
            <a:r>
              <a:rPr lang="en-US" dirty="0"/>
              <a:t> jag et Google konto?</a:t>
            </a:r>
            <a:br>
              <a:rPr lang="en-US" dirty="0"/>
            </a:br>
            <a:r>
              <a:rPr lang="en-US" dirty="0"/>
              <a:t>Om du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använder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Gmail address,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måste</a:t>
            </a:r>
            <a:r>
              <a:rPr lang="en-US" dirty="0"/>
              <a:t> du </a:t>
            </a:r>
            <a:r>
              <a:rPr lang="en-US" dirty="0" err="1"/>
              <a:t>skapa</a:t>
            </a:r>
            <a:r>
              <a:rPr lang="en-US" dirty="0"/>
              <a:t> et Google konto </a:t>
            </a:r>
            <a:r>
              <a:rPr lang="en-US" dirty="0" err="1"/>
              <a:t>innan</a:t>
            </a:r>
            <a:r>
              <a:rPr lang="en-US" dirty="0"/>
              <a:t> du </a:t>
            </a:r>
            <a:r>
              <a:rPr lang="en-US" dirty="0" err="1"/>
              <a:t>skapar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Google Analytics konto. Om du </a:t>
            </a:r>
            <a:r>
              <a:rPr lang="en-US" dirty="0" err="1"/>
              <a:t>använder</a:t>
            </a:r>
            <a:r>
              <a:rPr lang="en-US" dirty="0"/>
              <a:t> Gmail address,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man </a:t>
            </a:r>
            <a:r>
              <a:rPr lang="en-US" dirty="0" err="1"/>
              <a:t>redan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Google Konto.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NB! Google Apps for Works – </a:t>
            </a:r>
            <a:r>
              <a:rPr lang="en-US" dirty="0" err="1"/>
              <a:t>här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vara</a:t>
            </a:r>
            <a:r>
              <a:rPr lang="en-US" dirty="0"/>
              <a:t> problem. </a:t>
            </a:r>
            <a:r>
              <a:rPr lang="en-US" dirty="0" err="1"/>
              <a:t>Avhänger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företagets</a:t>
            </a:r>
            <a:r>
              <a:rPr lang="en-US" dirty="0"/>
              <a:t> </a:t>
            </a:r>
            <a:r>
              <a:rPr lang="en-US" dirty="0" err="1"/>
              <a:t>uppsättning</a:t>
            </a:r>
            <a:r>
              <a:rPr lang="en-US" dirty="0"/>
              <a:t>.</a:t>
            </a:r>
            <a:endParaRPr lang="sv-SE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3640690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Gmail address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företags</a:t>
            </a:r>
            <a:r>
              <a:rPr lang="en-US" dirty="0"/>
              <a:t> address</a:t>
            </a:r>
            <a:endParaRPr lang="sv-SE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Egen</a:t>
            </a:r>
            <a:r>
              <a:rPr lang="en-US" dirty="0"/>
              <a:t> </a:t>
            </a:r>
            <a:r>
              <a:rPr lang="en-US" dirty="0" err="1"/>
              <a:t>hemsida</a:t>
            </a:r>
            <a:r>
              <a:rPr lang="en-US" dirty="0"/>
              <a:t> </a:t>
            </a:r>
            <a:r>
              <a:rPr lang="en-US" dirty="0" err="1"/>
              <a:t>där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besluter</a:t>
            </a:r>
            <a:r>
              <a:rPr lang="en-US" dirty="0"/>
              <a:t> alt </a:t>
            </a:r>
            <a:r>
              <a:rPr lang="en-US" dirty="0" err="1"/>
              <a:t>själv</a:t>
            </a:r>
            <a:r>
              <a:rPr lang="en-US" dirty="0"/>
              <a:t>: Du </a:t>
            </a:r>
            <a:r>
              <a:rPr lang="en-US" dirty="0" err="1"/>
              <a:t>bestämmer</a:t>
            </a:r>
            <a:r>
              <a:rPr lang="en-US" dirty="0"/>
              <a:t> </a:t>
            </a:r>
            <a:r>
              <a:rPr lang="en-US" dirty="0" err="1"/>
              <a:t>själv</a:t>
            </a:r>
            <a:r>
              <a:rPr lang="en-US" dirty="0"/>
              <a:t>, men </a:t>
            </a:r>
            <a:r>
              <a:rPr lang="en-US" dirty="0" err="1"/>
              <a:t>har</a:t>
            </a:r>
            <a:r>
              <a:rPr lang="en-US" dirty="0"/>
              <a:t> man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domännamn</a:t>
            </a:r>
            <a:r>
              <a:rPr lang="en-US" dirty="0"/>
              <a:t>,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bruk</a:t>
            </a:r>
            <a:r>
              <a:rPr lang="en-US" dirty="0"/>
              <a:t> </a:t>
            </a:r>
            <a:r>
              <a:rPr lang="en-US" dirty="0" err="1"/>
              <a:t>ägen</a:t>
            </a:r>
            <a:r>
              <a:rPr lang="en-US" dirty="0"/>
              <a:t> e-mail </a:t>
            </a:r>
            <a:r>
              <a:rPr lang="en-US" dirty="0" err="1"/>
              <a:t>adress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Företag</a:t>
            </a:r>
            <a:r>
              <a:rPr lang="en-US" dirty="0"/>
              <a:t>: </a:t>
            </a:r>
            <a:r>
              <a:rPr lang="en-US" dirty="0" err="1"/>
              <a:t>Använd</a:t>
            </a:r>
            <a:r>
              <a:rPr lang="en-US" dirty="0"/>
              <a:t> </a:t>
            </a:r>
            <a:r>
              <a:rPr lang="en-US" dirty="0" err="1"/>
              <a:t>företagets</a:t>
            </a:r>
            <a:r>
              <a:rPr lang="en-US" dirty="0"/>
              <a:t> e-mail address </a:t>
            </a:r>
            <a:r>
              <a:rPr lang="en-US" dirty="0" err="1"/>
              <a:t>domännamn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Skapa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separat</a:t>
            </a:r>
            <a:r>
              <a:rPr lang="en-US" dirty="0"/>
              <a:t> admin e-mail address. </a:t>
            </a:r>
            <a:r>
              <a:rPr lang="en-US" dirty="0" err="1"/>
              <a:t>T.ex</a:t>
            </a:r>
            <a:r>
              <a:rPr lang="en-US" dirty="0"/>
              <a:t>. </a:t>
            </a:r>
            <a:r>
              <a:rPr lang="en-US" dirty="0">
                <a:hlinkClick r:id="rId2"/>
              </a:rPr>
              <a:t>google@mycompany.se</a:t>
            </a:r>
            <a:endParaRPr lang="en-US" dirty="0"/>
          </a:p>
          <a:p>
            <a:pPr lvl="2"/>
            <a:r>
              <a:rPr lang="en-US" dirty="0" err="1"/>
              <a:t>Används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administrator</a:t>
            </a:r>
          </a:p>
          <a:p>
            <a:pPr lvl="2"/>
            <a:r>
              <a:rPr lang="en-US" dirty="0" err="1"/>
              <a:t>Används</a:t>
            </a:r>
            <a:r>
              <a:rPr lang="en-US" dirty="0"/>
              <a:t> till </a:t>
            </a:r>
            <a:r>
              <a:rPr lang="en-US" dirty="0" err="1"/>
              <a:t>koppling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olika</a:t>
            </a:r>
            <a:r>
              <a:rPr lang="en-US" dirty="0"/>
              <a:t> Google Konto: Analytics, AdWords, Search Console, AdSense, Business </a:t>
            </a:r>
            <a:r>
              <a:rPr lang="en-US" dirty="0" err="1"/>
              <a:t>m.m.</a:t>
            </a:r>
            <a:endParaRPr lang="en-US" dirty="0"/>
          </a:p>
          <a:p>
            <a:pPr lvl="1"/>
            <a:r>
              <a:rPr lang="en-US" dirty="0"/>
              <a:t>Din </a:t>
            </a:r>
            <a:r>
              <a:rPr lang="en-US" dirty="0" err="1"/>
              <a:t>företags</a:t>
            </a:r>
            <a:r>
              <a:rPr lang="en-US" dirty="0"/>
              <a:t> e-mail address </a:t>
            </a:r>
            <a:r>
              <a:rPr lang="en-US" dirty="0" err="1"/>
              <a:t>används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“normal” </a:t>
            </a:r>
            <a:r>
              <a:rPr lang="en-US" dirty="0" err="1"/>
              <a:t>användare</a:t>
            </a:r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3982142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E231C-0F32-9E18-EFB2-715684444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8205"/>
          </a:xfrm>
        </p:spPr>
        <p:txBody>
          <a:bodyPr/>
          <a:lstStyle/>
          <a:p>
            <a:r>
              <a:rPr lang="en-GB" dirty="0"/>
              <a:t>Olika roller</a:t>
            </a:r>
            <a:endParaRPr lang="en-SE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9384884-ACF2-F937-F329-491212FCDF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898" y="1253330"/>
            <a:ext cx="7467302" cy="4958755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4C8B95-0F5A-CD42-E657-B7F05410D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2997294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Frågor</a:t>
            </a:r>
            <a:r>
              <a:rPr lang="da-DK" dirty="0"/>
              <a:t> </a:t>
            </a:r>
            <a:r>
              <a:rPr lang="da-DK" dirty="0" err="1"/>
              <a:t>att</a:t>
            </a:r>
            <a:r>
              <a:rPr lang="da-DK" dirty="0"/>
              <a:t> </a:t>
            </a:r>
            <a:r>
              <a:rPr lang="da-DK" dirty="0" err="1"/>
              <a:t>ställa</a:t>
            </a:r>
            <a:r>
              <a:rPr lang="da-DK" dirty="0"/>
              <a:t> – </a:t>
            </a:r>
            <a:r>
              <a:rPr lang="da-DK" dirty="0" err="1"/>
              <a:t>Förslag</a:t>
            </a:r>
            <a:r>
              <a:rPr lang="da-DK" dirty="0"/>
              <a:t> </a:t>
            </a:r>
            <a:r>
              <a:rPr lang="da-DK" dirty="0" err="1"/>
              <a:t>KPI’er</a:t>
            </a:r>
            <a:r>
              <a:rPr lang="da-DK" dirty="0"/>
              <a:t> </a:t>
            </a:r>
            <a:r>
              <a:rPr lang="da-DK" dirty="0" err="1"/>
              <a:t>för</a:t>
            </a:r>
            <a:r>
              <a:rPr lang="da-DK" dirty="0"/>
              <a:t> </a:t>
            </a:r>
            <a:r>
              <a:rPr lang="da-DK" dirty="0" err="1"/>
              <a:t>Arvensis</a:t>
            </a:r>
            <a:r>
              <a:rPr lang="da-DK" dirty="0"/>
              <a:t>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Hur </a:t>
            </a:r>
            <a:r>
              <a:rPr lang="da-DK" dirty="0" err="1"/>
              <a:t>många</a:t>
            </a:r>
            <a:r>
              <a:rPr lang="da-DK" dirty="0"/>
              <a:t> </a:t>
            </a:r>
            <a:r>
              <a:rPr lang="da-DK" dirty="0" err="1"/>
              <a:t>köper</a:t>
            </a:r>
            <a:r>
              <a:rPr lang="da-DK" dirty="0"/>
              <a:t> </a:t>
            </a:r>
            <a:r>
              <a:rPr lang="da-DK" dirty="0" err="1"/>
              <a:t>prenumeration</a:t>
            </a:r>
            <a:r>
              <a:rPr lang="da-DK" dirty="0"/>
              <a:t> på </a:t>
            </a:r>
            <a:r>
              <a:rPr lang="da-DK" dirty="0" err="1"/>
              <a:t>Arvensis</a:t>
            </a:r>
            <a:r>
              <a:rPr lang="da-DK" dirty="0"/>
              <a:t> på </a:t>
            </a:r>
            <a:br>
              <a:rPr lang="da-DK" dirty="0"/>
            </a:br>
            <a:r>
              <a:rPr lang="da-DK" dirty="0">
                <a:hlinkClick r:id="rId2"/>
              </a:rPr>
              <a:t>https://hushallningssallskapet.se/publikationer/arvensis/</a:t>
            </a:r>
            <a:r>
              <a:rPr lang="da-DK" dirty="0"/>
              <a:t> </a:t>
            </a:r>
            <a:br>
              <a:rPr lang="da-DK" dirty="0"/>
            </a:br>
            <a:r>
              <a:rPr lang="da-DK" dirty="0"/>
              <a:t>Mål: </a:t>
            </a:r>
            <a:r>
              <a:rPr lang="da-DK" dirty="0" err="1"/>
              <a:t>Köpa</a:t>
            </a:r>
            <a:r>
              <a:rPr lang="da-DK" dirty="0"/>
              <a:t> </a:t>
            </a:r>
            <a:r>
              <a:rPr lang="da-DK" dirty="0" err="1"/>
              <a:t>prenumeration</a:t>
            </a:r>
            <a:br>
              <a:rPr lang="da-DK" dirty="0"/>
            </a:br>
            <a:endParaRPr lang="da-DK" dirty="0"/>
          </a:p>
          <a:p>
            <a:r>
              <a:rPr lang="da-DK" dirty="0" err="1"/>
              <a:t>Tidningssidan</a:t>
            </a:r>
            <a:r>
              <a:rPr lang="da-DK" dirty="0"/>
              <a:t>: </a:t>
            </a:r>
            <a:r>
              <a:rPr lang="da-DK" dirty="0" err="1"/>
              <a:t>Arvensis</a:t>
            </a:r>
            <a:r>
              <a:rPr lang="da-DK" dirty="0"/>
              <a:t> – </a:t>
            </a:r>
            <a:r>
              <a:rPr lang="da-DK" dirty="0">
                <a:hlinkClick r:id="rId3"/>
              </a:rPr>
              <a:t>https://media.hushallsselskapet.se</a:t>
            </a:r>
            <a:endParaRPr lang="da-DK" dirty="0"/>
          </a:p>
          <a:p>
            <a:pPr lvl="1"/>
            <a:r>
              <a:rPr lang="da-DK" dirty="0"/>
              <a:t>Hur </a:t>
            </a:r>
            <a:r>
              <a:rPr lang="da-DK" dirty="0" err="1"/>
              <a:t>många</a:t>
            </a:r>
            <a:r>
              <a:rPr lang="da-DK" dirty="0"/>
              <a:t> </a:t>
            </a:r>
            <a:r>
              <a:rPr lang="da-DK" dirty="0" err="1"/>
              <a:t>loggar</a:t>
            </a:r>
            <a:r>
              <a:rPr lang="da-DK" dirty="0"/>
              <a:t> in </a:t>
            </a:r>
            <a:r>
              <a:rPr lang="da-DK" dirty="0" err="1"/>
              <a:t>och</a:t>
            </a:r>
            <a:r>
              <a:rPr lang="da-DK" dirty="0"/>
              <a:t> </a:t>
            </a:r>
            <a:r>
              <a:rPr lang="da-DK" dirty="0" err="1"/>
              <a:t>läser</a:t>
            </a:r>
            <a:r>
              <a:rPr lang="da-DK" dirty="0"/>
              <a:t> en </a:t>
            </a:r>
            <a:r>
              <a:rPr lang="da-DK" dirty="0" err="1"/>
              <a:t>tidning</a:t>
            </a:r>
            <a:endParaRPr lang="da-DK" dirty="0"/>
          </a:p>
          <a:p>
            <a:pPr lvl="1"/>
            <a:r>
              <a:rPr lang="da-DK" dirty="0"/>
              <a:t>Vad </a:t>
            </a:r>
            <a:r>
              <a:rPr lang="da-DK" dirty="0" err="1"/>
              <a:t>är</a:t>
            </a:r>
            <a:r>
              <a:rPr lang="da-DK" dirty="0"/>
              <a:t> dom </a:t>
            </a:r>
            <a:r>
              <a:rPr lang="da-DK" dirty="0" err="1"/>
              <a:t>mäst</a:t>
            </a:r>
            <a:r>
              <a:rPr lang="da-DK" dirty="0"/>
              <a:t> </a:t>
            </a:r>
            <a:r>
              <a:rPr lang="da-DK" dirty="0" err="1"/>
              <a:t>lästa</a:t>
            </a:r>
            <a:r>
              <a:rPr lang="da-DK" dirty="0"/>
              <a:t> </a:t>
            </a:r>
            <a:r>
              <a:rPr lang="da-DK" dirty="0" err="1"/>
              <a:t>artiklarna</a:t>
            </a:r>
            <a:r>
              <a:rPr lang="da-DK" dirty="0"/>
              <a:t>?</a:t>
            </a:r>
          </a:p>
          <a:p>
            <a:pPr lvl="2"/>
            <a:r>
              <a:rPr lang="da-DK" dirty="0"/>
              <a:t>Pr </a:t>
            </a:r>
            <a:r>
              <a:rPr lang="da-DK" dirty="0" err="1"/>
              <a:t>utgåva</a:t>
            </a:r>
            <a:endParaRPr lang="da-DK" dirty="0"/>
          </a:p>
          <a:p>
            <a:pPr lvl="2"/>
            <a:r>
              <a:rPr lang="da-DK" dirty="0"/>
              <a:t>Pr </a:t>
            </a:r>
            <a:r>
              <a:rPr lang="da-DK" dirty="0" err="1"/>
              <a:t>månad</a:t>
            </a:r>
            <a:r>
              <a:rPr lang="da-DK" dirty="0"/>
              <a:t>, år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280281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ADEA3-9BA6-CCED-691F-6E822BF2F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327F7-10E7-9310-307E-09FB0F0FF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Lite om </a:t>
            </a:r>
            <a:r>
              <a:rPr lang="en-GB" dirty="0" err="1"/>
              <a:t>mig</a:t>
            </a:r>
            <a:r>
              <a:rPr lang="en-GB" dirty="0"/>
              <a:t>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utbildare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A373-FB35-572F-0C76-3FFD074B1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25 </a:t>
            </a:r>
            <a:r>
              <a:rPr lang="en-GB" dirty="0" err="1"/>
              <a:t>års</a:t>
            </a:r>
            <a:r>
              <a:rPr lang="en-GB" dirty="0"/>
              <a:t> </a:t>
            </a:r>
            <a:r>
              <a:rPr lang="en-GB" dirty="0" err="1"/>
              <a:t>erfarenhet</a:t>
            </a:r>
            <a:r>
              <a:rPr lang="en-GB" dirty="0"/>
              <a:t> med </a:t>
            </a:r>
            <a:r>
              <a:rPr lang="en-GB" dirty="0" err="1"/>
              <a:t>webbanalys</a:t>
            </a:r>
            <a:r>
              <a:rPr lang="en-GB" dirty="0"/>
              <a:t> </a:t>
            </a:r>
            <a:r>
              <a:rPr lang="en-GB" dirty="0" err="1"/>
              <a:t>och</a:t>
            </a:r>
            <a:r>
              <a:rPr lang="en-GB" dirty="0"/>
              <a:t> digital </a:t>
            </a:r>
            <a:r>
              <a:rPr lang="en-GB" dirty="0" err="1"/>
              <a:t>marknadsföring</a:t>
            </a:r>
            <a:endParaRPr lang="en-GB" dirty="0"/>
          </a:p>
          <a:p>
            <a:endParaRPr lang="en-GB" dirty="0"/>
          </a:p>
          <a:p>
            <a:r>
              <a:rPr lang="en-GB" dirty="0"/>
              <a:t>20 </a:t>
            </a:r>
            <a:r>
              <a:rPr lang="en-GB" dirty="0" err="1"/>
              <a:t>års</a:t>
            </a:r>
            <a:r>
              <a:rPr lang="en-GB" dirty="0"/>
              <a:t> </a:t>
            </a:r>
            <a:r>
              <a:rPr lang="en-GB" dirty="0" err="1"/>
              <a:t>erfarenhet</a:t>
            </a:r>
            <a:r>
              <a:rPr lang="en-GB" dirty="0"/>
              <a:t> med Google Analytics</a:t>
            </a:r>
          </a:p>
          <a:p>
            <a:endParaRPr lang="en-GB" dirty="0"/>
          </a:p>
          <a:p>
            <a:r>
              <a:rPr lang="en-GB" dirty="0" err="1"/>
              <a:t>Utbildat</a:t>
            </a:r>
            <a:r>
              <a:rPr lang="en-GB" dirty="0"/>
              <a:t> </a:t>
            </a:r>
            <a:r>
              <a:rPr lang="en-GB" dirty="0" err="1"/>
              <a:t>internt</a:t>
            </a:r>
            <a:r>
              <a:rPr lang="en-GB" dirty="0"/>
              <a:t> hos Google i Digital </a:t>
            </a:r>
            <a:r>
              <a:rPr lang="en-GB" dirty="0" err="1"/>
              <a:t>Marknadsföring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Ursprunglingen</a:t>
            </a:r>
            <a:r>
              <a:rPr lang="en-GB" dirty="0"/>
              <a:t> </a:t>
            </a:r>
            <a:r>
              <a:rPr lang="en-GB" dirty="0" err="1"/>
              <a:t>utbildat</a:t>
            </a:r>
            <a:r>
              <a:rPr lang="en-GB" dirty="0"/>
              <a:t>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dansk</a:t>
            </a:r>
            <a:r>
              <a:rPr lang="en-GB" dirty="0"/>
              <a:t> </a:t>
            </a:r>
            <a:r>
              <a:rPr lang="en-GB" dirty="0" err="1"/>
              <a:t>civilekonom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64036A-A014-07DF-0D19-5E6CFC57A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1847838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EBBC8-ECD4-53F4-19E5-70D7485CE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915D7D-1083-8C9C-E668-3D8B8B81F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/ </a:t>
            </a:r>
            <a:r>
              <a:rPr lang="en-US" dirty="0" err="1"/>
              <a:t>Användare</a:t>
            </a:r>
            <a:r>
              <a:rPr lang="en-US" dirty="0"/>
              <a:t> i Google Analytics</a:t>
            </a:r>
            <a:endParaRPr lang="sv-SE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C2BB69D-F39C-E067-0119-CBBA43D76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 </a:t>
            </a:r>
            <a:r>
              <a:rPr lang="en-US" dirty="0" err="1"/>
              <a:t>hittar</a:t>
            </a:r>
            <a:r>
              <a:rPr lang="en-US" dirty="0"/>
              <a:t> jag?</a:t>
            </a:r>
            <a:br>
              <a:rPr lang="en-US" dirty="0"/>
            </a:br>
            <a:r>
              <a:rPr lang="en-US" dirty="0"/>
              <a:t>Reports &gt; Engagement &gt; Pages and Screens &gt; Active Users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48A598A-D020-DAEB-B5D2-411328E1A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2C29DF4-0216-0977-0E21-925EA17A1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395" y="2668807"/>
            <a:ext cx="3735284" cy="302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1059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186A2-2C01-D016-3FEC-E18E18B00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E10F97-3301-F863-3835-3B9A6D756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/ </a:t>
            </a:r>
            <a:r>
              <a:rPr lang="en-US" dirty="0" err="1"/>
              <a:t>Besök</a:t>
            </a:r>
            <a:r>
              <a:rPr lang="en-US" dirty="0"/>
              <a:t> i Google Analytics</a:t>
            </a:r>
            <a:endParaRPr lang="sv-SE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D778B0F-C005-D0E5-D92E-5B8BED885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 </a:t>
            </a:r>
            <a:r>
              <a:rPr lang="en-US" dirty="0" err="1"/>
              <a:t>hittar</a:t>
            </a:r>
            <a:r>
              <a:rPr lang="en-US" dirty="0"/>
              <a:t> jag? </a:t>
            </a:r>
            <a:br>
              <a:rPr lang="en-US" dirty="0"/>
            </a:br>
            <a:r>
              <a:rPr lang="en-US" dirty="0"/>
              <a:t>Users &gt; User Attributes &gt; Audiences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24A2130-5D33-2069-B333-BCF13F2B6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64E25E-1BC1-F5C6-E643-42EC8187A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494" y="2800976"/>
            <a:ext cx="7563906" cy="240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476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B42A0-2B07-6315-A50B-8EE5551F1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C2CDD6-458E-DEA7-159F-DED48E004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/ </a:t>
            </a:r>
            <a:r>
              <a:rPr lang="en-US" dirty="0" err="1"/>
              <a:t>Händelser</a:t>
            </a:r>
            <a:r>
              <a:rPr lang="en-US" dirty="0"/>
              <a:t> i Google Analytics</a:t>
            </a:r>
            <a:endParaRPr lang="sv-SE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11C991-2950-B55A-6138-0EBC40F88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 </a:t>
            </a:r>
            <a:r>
              <a:rPr lang="en-US" dirty="0" err="1"/>
              <a:t>hittar</a:t>
            </a:r>
            <a:r>
              <a:rPr lang="en-US" dirty="0"/>
              <a:t> jag? Reports &gt; Engagement &gt; Pages and Screens</a:t>
            </a:r>
          </a:p>
          <a:p>
            <a:endParaRPr lang="en-US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9B4A417-3BC6-AD98-CB66-BEC29F811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CB2190-61B3-05ED-1B74-FBE536FCE6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201" y="2213958"/>
            <a:ext cx="6258798" cy="409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4741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4D26D-154F-DE11-41CB-6CF37E137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F2F5BC-8F2C-183E-D8AD-3BA5FC67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Aggregerad</a:t>
            </a:r>
            <a:r>
              <a:rPr lang="da-DK" dirty="0"/>
              <a:t> rapport i Google Analytics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DA79B30-6F66-3FEC-EBB7-AC75AFCB8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 err="1"/>
              <a:t>Uppgift</a:t>
            </a:r>
            <a:r>
              <a:rPr lang="da-DK" dirty="0"/>
              <a:t>: </a:t>
            </a:r>
            <a:r>
              <a:rPr lang="da-DK" dirty="0" err="1"/>
              <a:t>Skapa</a:t>
            </a:r>
            <a:r>
              <a:rPr lang="da-DK" dirty="0"/>
              <a:t> rapport i Google Analytics</a:t>
            </a:r>
            <a:br>
              <a:rPr lang="da-DK" dirty="0"/>
            </a:br>
            <a:endParaRPr lang="da-DK" dirty="0"/>
          </a:p>
          <a:p>
            <a:r>
              <a:rPr lang="da-DK" dirty="0"/>
              <a:t>Hur </a:t>
            </a:r>
            <a:r>
              <a:rPr lang="da-DK" dirty="0" err="1"/>
              <a:t>många</a:t>
            </a:r>
            <a:r>
              <a:rPr lang="da-DK" dirty="0"/>
              <a:t> har </a:t>
            </a:r>
            <a:r>
              <a:rPr lang="da-DK" dirty="0" err="1"/>
              <a:t>skapat</a:t>
            </a:r>
            <a:r>
              <a:rPr lang="da-DK" dirty="0"/>
              <a:t> en </a:t>
            </a:r>
            <a:r>
              <a:rPr lang="da-DK" dirty="0" err="1"/>
              <a:t>prenumeration</a:t>
            </a:r>
            <a:r>
              <a:rPr lang="da-DK" dirty="0"/>
              <a:t> på </a:t>
            </a:r>
            <a:r>
              <a:rPr lang="da-DK" dirty="0" err="1"/>
              <a:t>hemsidan</a:t>
            </a:r>
            <a:r>
              <a:rPr lang="da-DK" dirty="0"/>
              <a:t>?</a:t>
            </a:r>
          </a:p>
          <a:p>
            <a:endParaRPr lang="da-DK" dirty="0"/>
          </a:p>
          <a:p>
            <a:r>
              <a:rPr lang="da-DK" dirty="0"/>
              <a:t>Hur </a:t>
            </a:r>
            <a:r>
              <a:rPr lang="da-DK" dirty="0" err="1"/>
              <a:t>mäter</a:t>
            </a:r>
            <a:r>
              <a:rPr lang="da-DK" dirty="0"/>
              <a:t> vi </a:t>
            </a:r>
            <a:r>
              <a:rPr lang="da-DK" dirty="0" err="1"/>
              <a:t>detta</a:t>
            </a:r>
            <a:r>
              <a:rPr lang="da-DK" dirty="0"/>
              <a:t>? </a:t>
            </a:r>
            <a:r>
              <a:rPr lang="da-DK" dirty="0" err="1"/>
              <a:t>Funnel</a:t>
            </a:r>
            <a:r>
              <a:rPr lang="da-DK" dirty="0"/>
              <a:t> / </a:t>
            </a:r>
            <a:r>
              <a:rPr lang="da-DK" dirty="0" err="1"/>
              <a:t>trakt</a:t>
            </a:r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2961E34-39D2-E7BE-1356-321054186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2226310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Aggregerad</a:t>
            </a:r>
            <a:r>
              <a:rPr lang="da-DK" dirty="0"/>
              <a:t> rapport i Google Analytics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 err="1"/>
              <a:t>Uppgift</a:t>
            </a:r>
            <a:r>
              <a:rPr lang="da-DK" dirty="0"/>
              <a:t>: </a:t>
            </a:r>
            <a:r>
              <a:rPr lang="da-DK" dirty="0" err="1"/>
              <a:t>Skapa</a:t>
            </a:r>
            <a:r>
              <a:rPr lang="da-DK" dirty="0"/>
              <a:t> rapport i Google Analytics</a:t>
            </a:r>
            <a:br>
              <a:rPr lang="da-DK" dirty="0"/>
            </a:br>
            <a:endParaRPr lang="da-DK" dirty="0"/>
          </a:p>
          <a:p>
            <a:r>
              <a:rPr lang="da-DK" dirty="0"/>
              <a:t>Hur </a:t>
            </a:r>
            <a:r>
              <a:rPr lang="da-DK" dirty="0" err="1"/>
              <a:t>många</a:t>
            </a:r>
            <a:r>
              <a:rPr lang="da-DK" dirty="0"/>
              <a:t> </a:t>
            </a:r>
            <a:r>
              <a:rPr lang="da-DK" dirty="0" err="1"/>
              <a:t>läsare</a:t>
            </a:r>
            <a:r>
              <a:rPr lang="da-DK" dirty="0"/>
              <a:t> pr </a:t>
            </a:r>
            <a:r>
              <a:rPr lang="da-DK" dirty="0" err="1"/>
              <a:t>månad</a:t>
            </a:r>
            <a:r>
              <a:rPr lang="da-DK" dirty="0"/>
              <a:t>? Users</a:t>
            </a:r>
          </a:p>
          <a:p>
            <a:endParaRPr lang="da-DK" dirty="0"/>
          </a:p>
          <a:p>
            <a:r>
              <a:rPr lang="da-DK" dirty="0"/>
              <a:t>Hur </a:t>
            </a:r>
            <a:r>
              <a:rPr lang="da-DK" dirty="0" err="1"/>
              <a:t>många</a:t>
            </a:r>
            <a:r>
              <a:rPr lang="da-DK" dirty="0"/>
              <a:t> har </a:t>
            </a:r>
            <a:r>
              <a:rPr lang="da-DK" dirty="0" err="1"/>
              <a:t>läst</a:t>
            </a:r>
            <a:r>
              <a:rPr lang="da-DK" dirty="0"/>
              <a:t> en eller </a:t>
            </a:r>
            <a:r>
              <a:rPr lang="da-DK" dirty="0" err="1"/>
              <a:t>fler</a:t>
            </a:r>
            <a:r>
              <a:rPr lang="da-DK" dirty="0"/>
              <a:t> </a:t>
            </a:r>
            <a:r>
              <a:rPr lang="da-DK" dirty="0" err="1"/>
              <a:t>artiklar</a:t>
            </a:r>
            <a:r>
              <a:rPr lang="da-DK" dirty="0"/>
              <a:t>? Sessions</a:t>
            </a:r>
          </a:p>
          <a:p>
            <a:endParaRPr lang="da-DK" dirty="0"/>
          </a:p>
          <a:p>
            <a:r>
              <a:rPr lang="da-DK" dirty="0"/>
              <a:t>Hur </a:t>
            </a:r>
            <a:r>
              <a:rPr lang="da-DK" dirty="0" err="1"/>
              <a:t>många</a:t>
            </a:r>
            <a:r>
              <a:rPr lang="da-DK" dirty="0"/>
              <a:t> </a:t>
            </a:r>
            <a:r>
              <a:rPr lang="da-DK" dirty="0" err="1"/>
              <a:t>artikelläsningar</a:t>
            </a:r>
            <a:r>
              <a:rPr lang="da-DK" dirty="0"/>
              <a:t>? Events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32064492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Rapport: </a:t>
            </a:r>
            <a:r>
              <a:rPr lang="da-DK" dirty="0" err="1"/>
              <a:t>Läsning</a:t>
            </a:r>
            <a:r>
              <a:rPr lang="da-DK" dirty="0"/>
              <a:t> av </a:t>
            </a:r>
            <a:r>
              <a:rPr lang="da-DK" dirty="0" err="1"/>
              <a:t>Arvensis</a:t>
            </a:r>
            <a:r>
              <a:rPr lang="da-DK" dirty="0"/>
              <a:t> </a:t>
            </a:r>
            <a:r>
              <a:rPr lang="da-DK" dirty="0" err="1"/>
              <a:t>tidning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 err="1"/>
              <a:t>Uppgift</a:t>
            </a:r>
            <a:r>
              <a:rPr lang="da-DK" dirty="0"/>
              <a:t>: </a:t>
            </a:r>
            <a:r>
              <a:rPr lang="da-DK" dirty="0" err="1"/>
              <a:t>Skapa</a:t>
            </a:r>
            <a:r>
              <a:rPr lang="da-DK" dirty="0"/>
              <a:t> rapport i Google Analytics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Vad </a:t>
            </a:r>
            <a:r>
              <a:rPr lang="da-DK" dirty="0" err="1"/>
              <a:t>vill</a:t>
            </a:r>
            <a:r>
              <a:rPr lang="da-DK" dirty="0"/>
              <a:t> vi </a:t>
            </a:r>
            <a:r>
              <a:rPr lang="da-DK" dirty="0" err="1"/>
              <a:t>mäta</a:t>
            </a:r>
            <a:r>
              <a:rPr lang="da-DK" dirty="0"/>
              <a:t>?</a:t>
            </a:r>
            <a:br>
              <a:rPr lang="da-DK" dirty="0"/>
            </a:br>
            <a:endParaRPr lang="da-DK" dirty="0"/>
          </a:p>
          <a:p>
            <a:r>
              <a:rPr lang="da-DK" dirty="0"/>
              <a:t>Hur </a:t>
            </a:r>
            <a:r>
              <a:rPr lang="da-DK" dirty="0" err="1"/>
              <a:t>många</a:t>
            </a:r>
            <a:r>
              <a:rPr lang="da-DK" dirty="0"/>
              <a:t> har </a:t>
            </a:r>
            <a:r>
              <a:rPr lang="da-DK" dirty="0" err="1"/>
              <a:t>läst</a:t>
            </a:r>
            <a:r>
              <a:rPr lang="da-DK" dirty="0"/>
              <a:t> en eller </a:t>
            </a:r>
            <a:r>
              <a:rPr lang="da-DK" dirty="0" err="1"/>
              <a:t>fler</a:t>
            </a:r>
            <a:r>
              <a:rPr lang="da-DK" dirty="0"/>
              <a:t> </a:t>
            </a:r>
            <a:r>
              <a:rPr lang="da-DK" dirty="0" err="1"/>
              <a:t>tidningar</a:t>
            </a:r>
            <a:r>
              <a:rPr lang="da-DK" dirty="0"/>
              <a:t>?</a:t>
            </a:r>
          </a:p>
          <a:p>
            <a:endParaRPr lang="da-DK" dirty="0"/>
          </a:p>
          <a:p>
            <a:r>
              <a:rPr lang="da-DK" dirty="0"/>
              <a:t>Hur </a:t>
            </a:r>
            <a:r>
              <a:rPr lang="da-DK" dirty="0" err="1"/>
              <a:t>många</a:t>
            </a:r>
            <a:r>
              <a:rPr lang="da-DK" dirty="0"/>
              <a:t> </a:t>
            </a:r>
            <a:r>
              <a:rPr lang="da-DK" dirty="0" err="1"/>
              <a:t>gånger</a:t>
            </a:r>
            <a:r>
              <a:rPr lang="da-DK" dirty="0"/>
              <a:t> har dom </a:t>
            </a:r>
            <a:r>
              <a:rPr lang="da-DK" dirty="0" err="1"/>
              <a:t>läst</a:t>
            </a:r>
            <a:r>
              <a:rPr lang="da-DK" dirty="0"/>
              <a:t> en </a:t>
            </a:r>
            <a:r>
              <a:rPr lang="da-DK" dirty="0" err="1"/>
              <a:t>tidning</a:t>
            </a:r>
            <a:r>
              <a:rPr lang="da-DK" dirty="0"/>
              <a:t> eller en eller </a:t>
            </a:r>
            <a:r>
              <a:rPr lang="da-DK" dirty="0" err="1"/>
              <a:t>fler</a:t>
            </a:r>
            <a:r>
              <a:rPr lang="da-DK" dirty="0"/>
              <a:t> </a:t>
            </a:r>
            <a:r>
              <a:rPr lang="da-DK" dirty="0" err="1"/>
              <a:t>artiklar</a:t>
            </a:r>
            <a:r>
              <a:rPr lang="da-DK" dirty="0"/>
              <a:t>?</a:t>
            </a:r>
          </a:p>
          <a:p>
            <a:endParaRPr lang="da-DK" dirty="0"/>
          </a:p>
          <a:p>
            <a:r>
              <a:rPr lang="da-DK" dirty="0"/>
              <a:t>Hur </a:t>
            </a:r>
            <a:r>
              <a:rPr lang="da-DK" dirty="0" err="1"/>
              <a:t>många</a:t>
            </a:r>
            <a:r>
              <a:rPr lang="da-DK" dirty="0"/>
              <a:t> </a:t>
            </a:r>
            <a:r>
              <a:rPr lang="da-DK" dirty="0" err="1"/>
              <a:t>artiklar</a:t>
            </a:r>
            <a:r>
              <a:rPr lang="da-DK" dirty="0"/>
              <a:t> </a:t>
            </a:r>
            <a:r>
              <a:rPr lang="da-DK" dirty="0" err="1"/>
              <a:t>läser</a:t>
            </a:r>
            <a:r>
              <a:rPr lang="da-DK" dirty="0"/>
              <a:t> dom från tidningen?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15406568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Kampanjspårning</a:t>
            </a:r>
            <a:r>
              <a:rPr lang="da-DK" dirty="0"/>
              <a:t> i Google Analytics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394304"/>
            <a:ext cx="10515600" cy="4962045"/>
          </a:xfrm>
        </p:spPr>
        <p:txBody>
          <a:bodyPr/>
          <a:lstStyle/>
          <a:p>
            <a:r>
              <a:rPr lang="da-DK" dirty="0" err="1"/>
              <a:t>Mätning</a:t>
            </a:r>
            <a:r>
              <a:rPr lang="da-DK" dirty="0"/>
              <a:t> av </a:t>
            </a:r>
            <a:r>
              <a:rPr lang="da-DK" dirty="0" err="1"/>
              <a:t>olika</a:t>
            </a:r>
            <a:r>
              <a:rPr lang="da-DK" dirty="0"/>
              <a:t> </a:t>
            </a:r>
            <a:r>
              <a:rPr lang="da-DK" dirty="0" err="1"/>
              <a:t>kampanjer</a:t>
            </a:r>
            <a:br>
              <a:rPr lang="da-DK" dirty="0"/>
            </a:br>
            <a:endParaRPr lang="da-DK" dirty="0"/>
          </a:p>
          <a:p>
            <a:r>
              <a:rPr lang="da-DK" dirty="0"/>
              <a:t>Google </a:t>
            </a:r>
            <a:r>
              <a:rPr lang="da-DK" dirty="0" err="1"/>
              <a:t>Ads</a:t>
            </a:r>
            <a:endParaRPr lang="da-DK" dirty="0"/>
          </a:p>
          <a:p>
            <a:pPr lvl="1"/>
            <a:r>
              <a:rPr lang="da-DK" dirty="0"/>
              <a:t>Automatisk</a:t>
            </a:r>
          </a:p>
          <a:p>
            <a:pPr marL="457200" lvl="1" indent="0">
              <a:buNone/>
            </a:pPr>
            <a:endParaRPr lang="da-DK" dirty="0"/>
          </a:p>
          <a:p>
            <a:r>
              <a:rPr lang="da-DK" dirty="0" err="1"/>
              <a:t>Andra</a:t>
            </a:r>
            <a:r>
              <a:rPr lang="da-DK" dirty="0"/>
              <a:t> </a:t>
            </a:r>
            <a:r>
              <a:rPr lang="da-DK" dirty="0" err="1"/>
              <a:t>kampanjer</a:t>
            </a:r>
            <a:endParaRPr lang="da-DK" dirty="0"/>
          </a:p>
          <a:p>
            <a:pPr lvl="1"/>
            <a:r>
              <a:rPr lang="da-DK" dirty="0" err="1"/>
              <a:t>Manuell</a:t>
            </a:r>
            <a:r>
              <a:rPr lang="da-DK" dirty="0"/>
              <a:t> </a:t>
            </a:r>
            <a:r>
              <a:rPr lang="da-DK" dirty="0" err="1"/>
              <a:t>taggning</a:t>
            </a:r>
            <a:endParaRPr lang="da-DK" dirty="0"/>
          </a:p>
          <a:p>
            <a:pPr lvl="1"/>
            <a:endParaRPr lang="da-DK" dirty="0"/>
          </a:p>
          <a:p>
            <a:r>
              <a:rPr lang="da-DK" dirty="0" err="1"/>
              <a:t>Mäta</a:t>
            </a:r>
            <a:r>
              <a:rPr lang="da-DK" dirty="0"/>
              <a:t> offline </a:t>
            </a:r>
            <a:r>
              <a:rPr lang="da-DK" dirty="0" err="1"/>
              <a:t>kampanjers</a:t>
            </a:r>
            <a:r>
              <a:rPr lang="da-DK" dirty="0"/>
              <a:t> </a:t>
            </a:r>
            <a:r>
              <a:rPr lang="da-DK" dirty="0" err="1"/>
              <a:t>påvärkan</a:t>
            </a:r>
            <a:r>
              <a:rPr lang="da-DK" dirty="0"/>
              <a:t> av online trafik</a:t>
            </a:r>
          </a:p>
          <a:p>
            <a:pPr lvl="1"/>
            <a:r>
              <a:rPr lang="da-DK" dirty="0"/>
              <a:t>URL – </a:t>
            </a:r>
            <a:r>
              <a:rPr lang="da-DK" dirty="0" err="1"/>
              <a:t>redirects</a:t>
            </a:r>
            <a:r>
              <a:rPr lang="da-DK" dirty="0"/>
              <a:t> – QR koder</a:t>
            </a:r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27092555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Kampanjsporning</a:t>
            </a:r>
            <a:r>
              <a:rPr lang="da-DK" dirty="0"/>
              <a:t> – </a:t>
            </a:r>
            <a:r>
              <a:rPr lang="da-DK" dirty="0" err="1"/>
              <a:t>manuell</a:t>
            </a:r>
            <a:r>
              <a:rPr lang="da-DK" dirty="0"/>
              <a:t> </a:t>
            </a:r>
            <a:r>
              <a:rPr lang="da-DK" dirty="0" err="1"/>
              <a:t>taggning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Google URL </a:t>
            </a:r>
            <a:r>
              <a:rPr lang="da-DK" dirty="0" err="1"/>
              <a:t>builder</a:t>
            </a:r>
            <a:endParaRPr lang="da-DK" dirty="0"/>
          </a:p>
          <a:p>
            <a:pPr marL="0" indent="0">
              <a:buNone/>
            </a:pPr>
            <a:r>
              <a:rPr lang="da-DK" dirty="0">
                <a:hlinkClick r:id="rId2"/>
              </a:rPr>
              <a:t>https://ga-dev-tools.appspot.com/campaign-url-builder/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da-DK" dirty="0" err="1"/>
              <a:t>Varför</a:t>
            </a:r>
            <a:r>
              <a:rPr lang="da-DK" dirty="0"/>
              <a:t> url kodning med </a:t>
            </a:r>
            <a:r>
              <a:rPr lang="da-DK" dirty="0" err="1"/>
              <a:t>utm-taggar</a:t>
            </a:r>
            <a:r>
              <a:rPr lang="da-DK" dirty="0"/>
              <a:t>? Datakvalitet</a:t>
            </a:r>
          </a:p>
          <a:p>
            <a:pPr lvl="1"/>
            <a:r>
              <a:rPr lang="da-DK" dirty="0"/>
              <a:t>Data som </a:t>
            </a:r>
            <a:r>
              <a:rPr lang="da-DK" dirty="0" err="1"/>
              <a:t>skickas</a:t>
            </a:r>
            <a:r>
              <a:rPr lang="da-DK" dirty="0"/>
              <a:t> till Google Analytics</a:t>
            </a:r>
          </a:p>
          <a:p>
            <a:pPr lvl="1"/>
            <a:r>
              <a:rPr lang="da-DK" dirty="0" err="1"/>
              <a:t>Analyserbarhet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33059726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Lära</a:t>
            </a:r>
            <a:r>
              <a:rPr lang="da-DK" dirty="0"/>
              <a:t> </a:t>
            </a:r>
            <a:r>
              <a:rPr lang="da-DK" dirty="0" err="1"/>
              <a:t>mer</a:t>
            </a:r>
            <a:r>
              <a:rPr lang="da-DK" dirty="0"/>
              <a:t>? </a:t>
            </a:r>
            <a:r>
              <a:rPr lang="da-DK" dirty="0" err="1"/>
              <a:t>Repetera</a:t>
            </a:r>
            <a:r>
              <a:rPr lang="da-DK" dirty="0"/>
              <a:t>? </a:t>
            </a:r>
            <a:r>
              <a:rPr lang="da-DK" dirty="0" err="1"/>
              <a:t>Certifiering</a:t>
            </a:r>
            <a:r>
              <a:rPr lang="da-DK" dirty="0"/>
              <a:t>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Google Analytics Academy</a:t>
            </a:r>
            <a:br>
              <a:rPr lang="da-DK" dirty="0"/>
            </a:br>
            <a:r>
              <a:rPr lang="da-DK" dirty="0">
                <a:hlinkClick r:id="rId2"/>
              </a:rPr>
              <a:t>https://analyticsacademy.withgoogle.com</a:t>
            </a:r>
            <a:endParaRPr lang="da-DK" dirty="0"/>
          </a:p>
          <a:p>
            <a:endParaRPr lang="da-DK" dirty="0"/>
          </a:p>
          <a:p>
            <a:r>
              <a:rPr lang="da-DK" dirty="0"/>
              <a:t>Google Analytics </a:t>
            </a:r>
            <a:r>
              <a:rPr lang="da-DK" dirty="0" err="1"/>
              <a:t>Qualified</a:t>
            </a:r>
            <a:r>
              <a:rPr lang="da-DK" dirty="0"/>
              <a:t> </a:t>
            </a:r>
            <a:r>
              <a:rPr lang="da-DK" dirty="0" err="1"/>
              <a:t>Individual</a:t>
            </a:r>
            <a:br>
              <a:rPr lang="da-DK" dirty="0"/>
            </a:br>
            <a:r>
              <a:rPr lang="da-DK" dirty="0"/>
              <a:t>https://skillshop.docebosaas.com/learn/courses/14810/google-analytics-certification</a:t>
            </a:r>
          </a:p>
          <a:p>
            <a:pPr marL="0" indent="0">
              <a:buNone/>
            </a:pPr>
            <a:r>
              <a:rPr lang="da-DK" dirty="0"/>
              <a:t> 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19936050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07038-65E4-7208-7018-F3197948B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F56B5-C20F-858B-82D5-A00B313F1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4E6F3-D1E4-F429-FF40-C6491C49F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12B17C-2C9A-3E90-2DBE-00ADAE8B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3237533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34093-4E66-5524-3144-390D01726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Tjecklista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31ECD-2F52-B6D3-656F-2AA5ABD1F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Status på </a:t>
            </a:r>
            <a:r>
              <a:rPr lang="en-GB" dirty="0" err="1"/>
              <a:t>implementering</a:t>
            </a:r>
            <a:r>
              <a:rPr lang="en-GB" dirty="0"/>
              <a:t> </a:t>
            </a:r>
            <a:r>
              <a:rPr lang="en-GB" dirty="0" err="1"/>
              <a:t>av</a:t>
            </a:r>
            <a:r>
              <a:rPr lang="en-GB" dirty="0"/>
              <a:t> Google Analytics på Arvensis tidningen?</a:t>
            </a:r>
            <a:br>
              <a:rPr lang="en-GB" dirty="0"/>
            </a:br>
            <a:endParaRPr lang="en-GB" dirty="0"/>
          </a:p>
          <a:p>
            <a:r>
              <a:rPr lang="en-GB" dirty="0"/>
              <a:t>Har </a:t>
            </a:r>
            <a:r>
              <a:rPr lang="en-GB" dirty="0" err="1"/>
              <a:t>ni</a:t>
            </a:r>
            <a:r>
              <a:rPr lang="en-GB" dirty="0"/>
              <a:t> </a:t>
            </a:r>
            <a:r>
              <a:rPr lang="en-GB" dirty="0" err="1"/>
              <a:t>skapat</a:t>
            </a:r>
            <a:r>
              <a:rPr lang="en-GB" dirty="0"/>
              <a:t> Google </a:t>
            </a:r>
            <a:r>
              <a:rPr lang="en-GB" dirty="0" err="1"/>
              <a:t>konto</a:t>
            </a:r>
            <a:r>
              <a:rPr lang="en-GB" dirty="0"/>
              <a:t> för @hushallninssallskapet.se e-mail addresser?</a:t>
            </a:r>
            <a:br>
              <a:rPr lang="en-GB" dirty="0"/>
            </a:br>
            <a:endParaRPr lang="en-GB" dirty="0"/>
          </a:p>
          <a:p>
            <a:r>
              <a:rPr lang="en-GB" dirty="0"/>
              <a:t>Har </a:t>
            </a:r>
            <a:r>
              <a:rPr lang="en-GB" dirty="0" err="1"/>
              <a:t>ni</a:t>
            </a:r>
            <a:r>
              <a:rPr lang="en-GB" dirty="0"/>
              <a:t> </a:t>
            </a:r>
            <a:r>
              <a:rPr lang="en-GB" dirty="0" err="1"/>
              <a:t>fått</a:t>
            </a:r>
            <a:r>
              <a:rPr lang="en-GB" dirty="0"/>
              <a:t> </a:t>
            </a:r>
            <a:r>
              <a:rPr lang="en-GB" dirty="0" err="1"/>
              <a:t>åtkomst</a:t>
            </a:r>
            <a:r>
              <a:rPr lang="en-GB" dirty="0"/>
              <a:t> till Google Analytics </a:t>
            </a:r>
            <a:r>
              <a:rPr lang="en-GB" dirty="0" err="1"/>
              <a:t>kontot</a:t>
            </a:r>
            <a:r>
              <a:rPr lang="en-GB" dirty="0"/>
              <a:t>?</a:t>
            </a:r>
            <a:endParaRPr lang="en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404CF2-EAF9-1D44-2D7D-C8765796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2705330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60F38-0EF3-7657-2991-58C7919AF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2A17F-C023-AFB1-C6D6-C7B484493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5E71E-BFA4-BEA7-9362-AD5D415E9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2546"/>
            <a:ext cx="10515600" cy="4902390"/>
          </a:xfrm>
        </p:spPr>
        <p:txBody>
          <a:bodyPr>
            <a:normAutofit/>
          </a:bodyPr>
          <a:lstStyle/>
          <a:p>
            <a:r>
              <a:rPr lang="en-GB" dirty="0" err="1"/>
              <a:t>Kursmaterial</a:t>
            </a:r>
            <a:endParaRPr lang="en-GB" dirty="0"/>
          </a:p>
          <a:p>
            <a:r>
              <a:rPr lang="en-GB" dirty="0"/>
              <a:t>Vad </a:t>
            </a:r>
            <a:r>
              <a:rPr lang="en-GB" dirty="0" err="1"/>
              <a:t>är</a:t>
            </a:r>
            <a:r>
              <a:rPr lang="en-GB" dirty="0"/>
              <a:t> </a:t>
            </a:r>
            <a:r>
              <a:rPr lang="en-GB" dirty="0" err="1"/>
              <a:t>webbanalys</a:t>
            </a:r>
            <a:r>
              <a:rPr lang="en-GB" dirty="0"/>
              <a:t> / digital </a:t>
            </a:r>
            <a:r>
              <a:rPr lang="en-GB" dirty="0" err="1"/>
              <a:t>analys</a:t>
            </a:r>
            <a:r>
              <a:rPr lang="en-GB" dirty="0"/>
              <a:t>? </a:t>
            </a:r>
            <a:r>
              <a:rPr lang="en-GB" dirty="0" err="1"/>
              <a:t>Skillnad</a:t>
            </a:r>
            <a:r>
              <a:rPr lang="en-GB" dirty="0"/>
              <a:t>?</a:t>
            </a:r>
          </a:p>
          <a:p>
            <a:r>
              <a:rPr lang="en-GB" dirty="0"/>
              <a:t>Lite </a:t>
            </a:r>
            <a:r>
              <a:rPr lang="en-GB" dirty="0" err="1"/>
              <a:t>historia</a:t>
            </a:r>
            <a:r>
              <a:rPr lang="en-GB" dirty="0"/>
              <a:t> – HITS</a:t>
            </a:r>
          </a:p>
          <a:p>
            <a:r>
              <a:rPr lang="en-GB" dirty="0" err="1"/>
              <a:t>Terminologi</a:t>
            </a:r>
            <a:r>
              <a:rPr lang="en-GB" dirty="0"/>
              <a:t> – Hur </a:t>
            </a:r>
            <a:r>
              <a:rPr lang="en-GB" dirty="0" err="1"/>
              <a:t>översätter</a:t>
            </a:r>
            <a:r>
              <a:rPr lang="en-GB" dirty="0"/>
              <a:t> vi till “normal Svenska”?</a:t>
            </a:r>
          </a:p>
          <a:p>
            <a:r>
              <a:rPr lang="en-GB" dirty="0"/>
              <a:t>Vad </a:t>
            </a:r>
            <a:r>
              <a:rPr lang="en-GB" dirty="0" err="1"/>
              <a:t>mäter</a:t>
            </a:r>
            <a:r>
              <a:rPr lang="en-GB" dirty="0"/>
              <a:t> </a:t>
            </a:r>
            <a:r>
              <a:rPr lang="en-GB" dirty="0" err="1"/>
              <a:t>ett</a:t>
            </a:r>
            <a:r>
              <a:rPr lang="en-GB" dirty="0"/>
              <a:t> </a:t>
            </a:r>
            <a:r>
              <a:rPr lang="en-GB" dirty="0" err="1"/>
              <a:t>webbanalyssystem</a:t>
            </a:r>
            <a:r>
              <a:rPr lang="en-GB" dirty="0"/>
              <a:t>?</a:t>
            </a:r>
          </a:p>
          <a:p>
            <a:pPr lvl="1"/>
            <a:r>
              <a:rPr lang="en-GB" dirty="0"/>
              <a:t>Users, Sessions, Events, HITS (</a:t>
            </a:r>
            <a:r>
              <a:rPr lang="en-GB" dirty="0" err="1"/>
              <a:t>händelse</a:t>
            </a:r>
            <a:r>
              <a:rPr lang="en-GB" dirty="0"/>
              <a:t>, </a:t>
            </a:r>
            <a:r>
              <a:rPr lang="en-GB" dirty="0" err="1"/>
              <a:t>sidovisning</a:t>
            </a:r>
            <a:r>
              <a:rPr lang="en-GB" dirty="0"/>
              <a:t>)</a:t>
            </a:r>
          </a:p>
          <a:p>
            <a:r>
              <a:rPr lang="en-GB" dirty="0"/>
              <a:t>Google Analytics</a:t>
            </a:r>
          </a:p>
          <a:p>
            <a:pPr lvl="1"/>
            <a:r>
              <a:rPr lang="en-GB" dirty="0"/>
              <a:t>Skapa Google </a:t>
            </a:r>
            <a:r>
              <a:rPr lang="en-GB" dirty="0" err="1"/>
              <a:t>konto</a:t>
            </a:r>
            <a:r>
              <a:rPr lang="en-GB" dirty="0"/>
              <a:t>, Google Analytics </a:t>
            </a:r>
            <a:r>
              <a:rPr lang="en-GB" dirty="0" err="1"/>
              <a:t>konto</a:t>
            </a:r>
            <a:endParaRPr lang="en-GB" dirty="0"/>
          </a:p>
          <a:p>
            <a:pPr lvl="1"/>
            <a:r>
              <a:rPr lang="en-GB" dirty="0" err="1"/>
              <a:t>KPI’er</a:t>
            </a:r>
            <a:r>
              <a:rPr lang="en-GB" dirty="0"/>
              <a:t> – Metrics</a:t>
            </a:r>
          </a:p>
          <a:p>
            <a:pPr lvl="1"/>
            <a:r>
              <a:rPr lang="en-GB" dirty="0" err="1"/>
              <a:t>Rapporter</a:t>
            </a:r>
            <a:r>
              <a:rPr lang="en-GB" dirty="0"/>
              <a:t> – Users, Sessions , Pages</a:t>
            </a:r>
          </a:p>
          <a:p>
            <a:pPr lvl="1"/>
            <a:endParaRPr lang="en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875253-59FE-60CF-58EF-7DC7D0905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1723615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Webbanalys</a:t>
            </a:r>
            <a:r>
              <a:rPr lang="en-US" dirty="0"/>
              <a:t> / Digital </a:t>
            </a:r>
            <a:r>
              <a:rPr lang="en-US" dirty="0" err="1"/>
              <a:t>analys</a:t>
            </a:r>
            <a:endParaRPr lang="sv-SE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Webbanalys</a:t>
            </a:r>
            <a:r>
              <a:rPr lang="en-US" dirty="0"/>
              <a:t> (Web Analytics) / Digital </a:t>
            </a:r>
            <a:r>
              <a:rPr lang="en-US" dirty="0" err="1"/>
              <a:t>analys</a:t>
            </a:r>
            <a:r>
              <a:rPr lang="en-US" dirty="0"/>
              <a:t> (Digital Analytics)</a:t>
            </a:r>
          </a:p>
          <a:p>
            <a:pPr lvl="1"/>
            <a:r>
              <a:rPr lang="en-US" dirty="0" err="1"/>
              <a:t>Webbanalys</a:t>
            </a:r>
            <a:r>
              <a:rPr lang="en-US" dirty="0"/>
              <a:t>: </a:t>
            </a:r>
            <a:r>
              <a:rPr lang="en-US" dirty="0" err="1"/>
              <a:t>Hemsidor</a:t>
            </a:r>
            <a:endParaRPr lang="en-US" dirty="0"/>
          </a:p>
          <a:p>
            <a:pPr lvl="1"/>
            <a:r>
              <a:rPr lang="en-US" dirty="0" err="1"/>
              <a:t>Digitalanalys</a:t>
            </a:r>
            <a:r>
              <a:rPr lang="en-US" dirty="0"/>
              <a:t>: </a:t>
            </a:r>
            <a:r>
              <a:rPr lang="en-US" dirty="0" err="1"/>
              <a:t>Hemsidor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Appar</a:t>
            </a:r>
          </a:p>
          <a:p>
            <a:endParaRPr lang="en-US" dirty="0"/>
          </a:p>
          <a:p>
            <a:r>
              <a:rPr lang="en-US" dirty="0" err="1"/>
              <a:t>Historia</a:t>
            </a:r>
            <a:r>
              <a:rPr lang="en-US" dirty="0"/>
              <a:t>: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logfilsanalys</a:t>
            </a:r>
            <a:r>
              <a:rPr lang="en-US" dirty="0"/>
              <a:t> till </a:t>
            </a:r>
            <a:r>
              <a:rPr lang="en-US" dirty="0" err="1"/>
              <a:t>statistiska</a:t>
            </a:r>
            <a:r>
              <a:rPr lang="en-US" dirty="0"/>
              <a:t> </a:t>
            </a:r>
            <a:r>
              <a:rPr lang="en-US" dirty="0" err="1"/>
              <a:t>verktyg</a:t>
            </a:r>
            <a:endParaRPr lang="en-US" dirty="0"/>
          </a:p>
          <a:p>
            <a:pPr lvl="1"/>
            <a:r>
              <a:rPr lang="en-US" dirty="0" err="1"/>
              <a:t>Serverlogfilar</a:t>
            </a:r>
            <a:r>
              <a:rPr lang="en-US" dirty="0"/>
              <a:t> – data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webbhotel</a:t>
            </a:r>
            <a:endParaRPr lang="en-US" dirty="0"/>
          </a:p>
          <a:p>
            <a:pPr lvl="1"/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verktyg</a:t>
            </a:r>
            <a:r>
              <a:rPr lang="en-US" dirty="0"/>
              <a:t> – Google Analytics, Matomo Analytics, </a:t>
            </a:r>
            <a:r>
              <a:rPr lang="en-US" dirty="0" err="1"/>
              <a:t>Piwick</a:t>
            </a:r>
            <a:r>
              <a:rPr lang="en-US" dirty="0"/>
              <a:t> Pro</a:t>
            </a:r>
          </a:p>
          <a:p>
            <a:pPr lvl="1"/>
            <a:endParaRPr lang="en-US" dirty="0"/>
          </a:p>
          <a:p>
            <a:r>
              <a:rPr lang="en-US" dirty="0"/>
              <a:t>Denna </a:t>
            </a:r>
            <a:r>
              <a:rPr lang="en-US" dirty="0" err="1"/>
              <a:t>kurs</a:t>
            </a:r>
            <a:r>
              <a:rPr lang="en-US" dirty="0"/>
              <a:t>: </a:t>
            </a:r>
            <a:r>
              <a:rPr lang="en-US" dirty="0" err="1"/>
              <a:t>Webbanalys</a:t>
            </a:r>
            <a:r>
              <a:rPr lang="en-US" dirty="0"/>
              <a:t> med Google Analytics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2096375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Historia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grundläggande</a:t>
            </a:r>
            <a:r>
              <a:rPr lang="en-US" dirty="0"/>
              <a:t> termer</a:t>
            </a:r>
            <a:endParaRPr lang="sv-SE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</a:t>
            </a:r>
            <a:r>
              <a:rPr lang="en-US" dirty="0" err="1"/>
              <a:t>början</a:t>
            </a:r>
            <a:r>
              <a:rPr lang="en-US" dirty="0"/>
              <a:t> </a:t>
            </a:r>
            <a:r>
              <a:rPr lang="en-US" dirty="0" err="1"/>
              <a:t>talade</a:t>
            </a:r>
            <a:r>
              <a:rPr lang="en-US" dirty="0"/>
              <a:t> man om HITS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Används</a:t>
            </a:r>
            <a:r>
              <a:rPr lang="en-US" dirty="0"/>
              <a:t> </a:t>
            </a:r>
            <a:r>
              <a:rPr lang="en-US" dirty="0" err="1"/>
              <a:t>tyvärr</a:t>
            </a:r>
            <a:r>
              <a:rPr lang="en-US" dirty="0"/>
              <a:t> </a:t>
            </a:r>
            <a:r>
              <a:rPr lang="en-US" dirty="0" err="1"/>
              <a:t>ofta</a:t>
            </a:r>
            <a:r>
              <a:rPr lang="en-US" dirty="0"/>
              <a:t> </a:t>
            </a:r>
            <a:r>
              <a:rPr lang="en-US" dirty="0" err="1"/>
              <a:t>fortfarande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KPI (ex. Facebook film)</a:t>
            </a:r>
          </a:p>
          <a:p>
            <a:r>
              <a:rPr lang="en-US" dirty="0"/>
              <a:t>HITS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webbanalys</a:t>
            </a:r>
            <a:r>
              <a:rPr lang="en-US" dirty="0"/>
              <a:t> </a:t>
            </a:r>
            <a:r>
              <a:rPr lang="en-US" dirty="0" err="1"/>
              <a:t>sammanhäng</a:t>
            </a:r>
            <a:r>
              <a:rPr lang="en-US" dirty="0"/>
              <a:t> = </a:t>
            </a:r>
            <a:r>
              <a:rPr lang="en-US" dirty="0" err="1"/>
              <a:t>Serverförfrågan</a:t>
            </a:r>
            <a:endParaRPr lang="en-US" dirty="0"/>
          </a:p>
          <a:p>
            <a:r>
              <a:rPr lang="en-US" dirty="0"/>
              <a:t>HITS – How Idiots Tracks Success</a:t>
            </a:r>
            <a:br>
              <a:rPr lang="sv-SE" dirty="0"/>
            </a:br>
            <a:r>
              <a:rPr lang="sv-SE" dirty="0"/>
              <a:t>- Ja, HITS eksisterar, men inte som en KPI</a:t>
            </a:r>
          </a:p>
          <a:p>
            <a:endParaRPr lang="sv-SE" dirty="0"/>
          </a:p>
          <a:p>
            <a:r>
              <a:rPr lang="en-US" dirty="0"/>
              <a:t>Termer –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används</a:t>
            </a:r>
            <a:r>
              <a:rPr lang="en-US" dirty="0"/>
              <a:t> nu</a:t>
            </a:r>
          </a:p>
          <a:p>
            <a:pPr lvl="1"/>
            <a:r>
              <a:rPr lang="en-US" dirty="0"/>
              <a:t>HITS, </a:t>
            </a:r>
            <a:r>
              <a:rPr lang="en-US" dirty="0" err="1"/>
              <a:t>sidovisninger</a:t>
            </a:r>
            <a:r>
              <a:rPr lang="en-US" dirty="0"/>
              <a:t>, events, sessions, </a:t>
            </a:r>
            <a:r>
              <a:rPr lang="en-US" dirty="0" err="1"/>
              <a:t>användare</a:t>
            </a:r>
            <a:r>
              <a:rPr lang="en-US" dirty="0"/>
              <a:t>, </a:t>
            </a:r>
            <a:r>
              <a:rPr lang="en-US" dirty="0" err="1"/>
              <a:t>konverteringsoptimering</a:t>
            </a:r>
            <a:r>
              <a:rPr lang="en-US" dirty="0"/>
              <a:t>, </a:t>
            </a:r>
            <a:r>
              <a:rPr lang="en-US" dirty="0" err="1"/>
              <a:t>mål</a:t>
            </a:r>
            <a:r>
              <a:rPr lang="en-US" dirty="0"/>
              <a:t>, metrics, </a:t>
            </a:r>
            <a:r>
              <a:rPr lang="en-US" dirty="0" err="1"/>
              <a:t>dimensioner</a:t>
            </a:r>
            <a:endParaRPr lang="en-US" dirty="0"/>
          </a:p>
          <a:p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4007043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Google Analytics - </a:t>
            </a:r>
            <a:r>
              <a:rPr lang="da-DK" dirty="0" err="1"/>
              <a:t>Kursmaterial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01467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Google Analytics </a:t>
            </a:r>
            <a:r>
              <a:rPr lang="en-US" dirty="0" err="1"/>
              <a:t>hemsida</a:t>
            </a:r>
            <a:br>
              <a:rPr lang="en-US" dirty="0"/>
            </a:br>
            <a:r>
              <a:rPr lang="en-US" dirty="0">
                <a:hlinkClick r:id="rId2"/>
              </a:rPr>
              <a:t>http://www.google.se/analytics</a:t>
            </a:r>
            <a:endParaRPr lang="en-US" dirty="0"/>
          </a:p>
          <a:p>
            <a:r>
              <a:rPr lang="en-US" dirty="0"/>
              <a:t>Google Analytics </a:t>
            </a:r>
            <a:r>
              <a:rPr lang="en-US" dirty="0" err="1"/>
              <a:t>Youtube</a:t>
            </a:r>
            <a:r>
              <a:rPr lang="en-US" dirty="0"/>
              <a:t> </a:t>
            </a:r>
            <a:r>
              <a:rPr lang="en-US" dirty="0" err="1"/>
              <a:t>kanal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https://www.youtube.com/user/googleanalytics</a:t>
            </a:r>
            <a:r>
              <a:rPr lang="en-US" dirty="0"/>
              <a:t> </a:t>
            </a:r>
          </a:p>
          <a:p>
            <a:r>
              <a:rPr lang="en-US" dirty="0"/>
              <a:t>Google Analytics Blog</a:t>
            </a:r>
            <a:br>
              <a:rPr lang="en-US" dirty="0"/>
            </a:br>
            <a:r>
              <a:rPr lang="en-US" dirty="0">
                <a:hlinkClick r:id="rId4"/>
              </a:rPr>
              <a:t>https://analytics.googleblog.com</a:t>
            </a:r>
            <a:r>
              <a:rPr lang="en-US" dirty="0"/>
              <a:t> </a:t>
            </a:r>
          </a:p>
          <a:p>
            <a:r>
              <a:rPr lang="en-US" dirty="0"/>
              <a:t>EbizManager.net – </a:t>
            </a:r>
            <a:r>
              <a:rPr lang="en-US" dirty="0" err="1"/>
              <a:t>Länksamling</a:t>
            </a:r>
            <a:br>
              <a:rPr lang="en-US" dirty="0"/>
            </a:br>
            <a:r>
              <a:rPr lang="en-US" dirty="0">
                <a:hlinkClick r:id="rId5"/>
              </a:rPr>
              <a:t>https://ebizmanager.net</a:t>
            </a:r>
            <a:r>
              <a:rPr lang="en-US" dirty="0"/>
              <a:t> </a:t>
            </a:r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1744237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Google Analytics demo </a:t>
            </a:r>
            <a:r>
              <a:rPr lang="da-DK" dirty="0" err="1"/>
              <a:t>konton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Google Merchandise store</a:t>
            </a:r>
            <a:br>
              <a:rPr lang="da-DK" dirty="0"/>
            </a:br>
            <a:r>
              <a:rPr lang="da-DK" dirty="0">
                <a:hlinkClick r:id="rId2"/>
              </a:rPr>
              <a:t>https://your.merch.google/</a:t>
            </a:r>
            <a:r>
              <a:rPr lang="da-DK" dirty="0"/>
              <a:t> </a:t>
            </a:r>
            <a:br>
              <a:rPr lang="da-DK" dirty="0"/>
            </a:br>
            <a:endParaRPr lang="da-DK" dirty="0"/>
          </a:p>
          <a:p>
            <a:r>
              <a:rPr lang="da-DK" dirty="0" err="1"/>
              <a:t>Åtkomst</a:t>
            </a:r>
            <a:r>
              <a:rPr lang="da-DK" dirty="0"/>
              <a:t> till Google Analytics demo konto</a:t>
            </a:r>
            <a:br>
              <a:rPr lang="da-DK" dirty="0"/>
            </a:br>
            <a:r>
              <a:rPr lang="da-DK" dirty="0">
                <a:hlinkClick r:id="rId3"/>
              </a:rPr>
              <a:t>https://analytics.google.com/analytics/web/demoAccount</a:t>
            </a:r>
            <a:endParaRPr lang="da-DK" dirty="0"/>
          </a:p>
          <a:p>
            <a:endParaRPr lang="da-DK" dirty="0"/>
          </a:p>
          <a:p>
            <a:r>
              <a:rPr lang="da-DK" dirty="0"/>
              <a:t>NB! </a:t>
            </a:r>
            <a:r>
              <a:rPr lang="da-DK" dirty="0" err="1"/>
              <a:t>Begränsad</a:t>
            </a:r>
            <a:r>
              <a:rPr lang="da-DK" dirty="0"/>
              <a:t> </a:t>
            </a:r>
            <a:r>
              <a:rPr lang="da-DK" dirty="0" err="1"/>
              <a:t>åtkomst</a:t>
            </a:r>
            <a:r>
              <a:rPr lang="da-DK" dirty="0"/>
              <a:t> - </a:t>
            </a:r>
            <a:r>
              <a:rPr lang="da-DK" dirty="0" err="1"/>
              <a:t>läsrättigheter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3031727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12D14-9AEB-2FF9-3BEC-6A18A1CFB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B8CA91-CFF4-D240-39B9-089B0F0E6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dirty="0"/>
              <a:t>Google Analytics konto - </a:t>
            </a:r>
            <a:r>
              <a:rPr lang="da-DK" sz="4000" dirty="0" err="1"/>
              <a:t>Hushållningssällskapet</a:t>
            </a:r>
            <a:endParaRPr lang="da-DK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E8B624D-6AA7-235E-4C64-188473C71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Hushållningssällskapet</a:t>
            </a:r>
            <a:r>
              <a:rPr lang="da-DK" dirty="0"/>
              <a:t> – HIR Skåne – </a:t>
            </a:r>
            <a:r>
              <a:rPr lang="da-DK" dirty="0" err="1"/>
              <a:t>Arvensis</a:t>
            </a:r>
            <a:endParaRPr lang="da-DK" dirty="0"/>
          </a:p>
          <a:p>
            <a:r>
              <a:rPr lang="da-DK" dirty="0"/>
              <a:t>Hur </a:t>
            </a:r>
            <a:r>
              <a:rPr lang="da-DK" dirty="0" err="1"/>
              <a:t>är</a:t>
            </a:r>
            <a:r>
              <a:rPr lang="da-DK" dirty="0"/>
              <a:t> </a:t>
            </a:r>
            <a:r>
              <a:rPr lang="da-DK" dirty="0" err="1"/>
              <a:t>denna</a:t>
            </a:r>
            <a:r>
              <a:rPr lang="da-DK" dirty="0"/>
              <a:t> </a:t>
            </a:r>
            <a:r>
              <a:rPr lang="da-DK" dirty="0" err="1"/>
              <a:t>satt</a:t>
            </a:r>
            <a:r>
              <a:rPr lang="da-DK" dirty="0"/>
              <a:t> </a:t>
            </a:r>
            <a:r>
              <a:rPr lang="da-DK" dirty="0" err="1"/>
              <a:t>upp</a:t>
            </a:r>
            <a:r>
              <a:rPr lang="da-DK" dirty="0"/>
              <a:t>?</a:t>
            </a:r>
          </a:p>
          <a:p>
            <a:pPr lvl="1"/>
            <a:r>
              <a:rPr lang="da-DK" dirty="0" err="1"/>
              <a:t>Primära</a:t>
            </a:r>
            <a:r>
              <a:rPr lang="da-DK" dirty="0"/>
              <a:t> </a:t>
            </a:r>
            <a:r>
              <a:rPr lang="da-DK" dirty="0" err="1"/>
              <a:t>hemsidan</a:t>
            </a:r>
            <a:r>
              <a:rPr lang="da-DK" dirty="0"/>
              <a:t> – hushallningssallskapet.se</a:t>
            </a:r>
            <a:br>
              <a:rPr lang="da-DK" dirty="0"/>
            </a:br>
            <a:endParaRPr lang="da-DK" dirty="0"/>
          </a:p>
          <a:p>
            <a:pPr lvl="1"/>
            <a:r>
              <a:rPr lang="da-DK" dirty="0" err="1"/>
              <a:t>Arvensis</a:t>
            </a:r>
            <a:r>
              <a:rPr lang="da-DK" dirty="0"/>
              <a:t> </a:t>
            </a:r>
            <a:r>
              <a:rPr lang="da-DK" dirty="0" err="1"/>
              <a:t>tidning</a:t>
            </a:r>
            <a:r>
              <a:rPr lang="da-DK" dirty="0"/>
              <a:t> – media.hushallningssallskapet.se</a:t>
            </a:r>
            <a:br>
              <a:rPr lang="da-DK" dirty="0"/>
            </a:br>
            <a:endParaRPr lang="da-DK" dirty="0"/>
          </a:p>
          <a:p>
            <a:pPr lvl="1"/>
            <a:r>
              <a:rPr lang="da-DK" dirty="0" err="1"/>
              <a:t>Övriga</a:t>
            </a:r>
            <a:r>
              <a:rPr lang="da-DK" dirty="0"/>
              <a:t> </a:t>
            </a:r>
            <a:r>
              <a:rPr lang="da-DK" dirty="0" err="1"/>
              <a:t>webbsidor</a:t>
            </a:r>
            <a:r>
              <a:rPr lang="da-DK" dirty="0"/>
              <a:t> som ni evt. </a:t>
            </a:r>
            <a:r>
              <a:rPr lang="da-DK" dirty="0" err="1"/>
              <a:t>skall</a:t>
            </a:r>
            <a:r>
              <a:rPr lang="da-DK" dirty="0"/>
              <a:t>/</a:t>
            </a:r>
            <a:r>
              <a:rPr lang="da-DK" dirty="0" err="1"/>
              <a:t>vill</a:t>
            </a:r>
            <a:r>
              <a:rPr lang="da-DK" dirty="0"/>
              <a:t> </a:t>
            </a:r>
            <a:r>
              <a:rPr lang="da-DK" dirty="0" err="1"/>
              <a:t>arbeta</a:t>
            </a:r>
            <a:r>
              <a:rPr lang="da-DK" dirty="0"/>
              <a:t> med?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81C19D3-70CD-1342-A310-4AD77F891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Lexicon i samarbete med Glodexa Media</a:t>
            </a:r>
          </a:p>
        </p:txBody>
      </p:sp>
    </p:spTree>
    <p:extLst>
      <p:ext uri="{BB962C8B-B14F-4D97-AF65-F5344CB8AC3E}">
        <p14:creationId xmlns:p14="http://schemas.microsoft.com/office/powerpoint/2010/main" val="1363452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1398</Words>
  <Application>Microsoft Office PowerPoint</Application>
  <PresentationFormat>Widescreen</PresentationFormat>
  <Paragraphs>201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Office-tema</vt:lpstr>
      <vt:lpstr>Google Analytics – Grund  Företagsanpassad Utbildning &amp; Workshop HIR Skåne</vt:lpstr>
      <vt:lpstr>Lite om mig som utbildare</vt:lpstr>
      <vt:lpstr>Tjecklista</vt:lpstr>
      <vt:lpstr>Agenda</vt:lpstr>
      <vt:lpstr>Webbanalys / Digital analys</vt:lpstr>
      <vt:lpstr>Historia och grundläggande termer</vt:lpstr>
      <vt:lpstr>Google Analytics - Kursmaterial</vt:lpstr>
      <vt:lpstr>Google Analytics demo konton</vt:lpstr>
      <vt:lpstr>Google Analytics konto - Hushållningssällskapet</vt:lpstr>
      <vt:lpstr>Terminologi för HIR Skåne</vt:lpstr>
      <vt:lpstr>Hur mäter ett webbanalyssystem?</vt:lpstr>
      <vt:lpstr>User (Användare)</vt:lpstr>
      <vt:lpstr>Session (Besök)</vt:lpstr>
      <vt:lpstr>Event (Event – Händelse - Sidvisning)</vt:lpstr>
      <vt:lpstr>Vad är Google Analytics?</vt:lpstr>
      <vt:lpstr>Skapa Google konto</vt:lpstr>
      <vt:lpstr>Gmail address eller företags address</vt:lpstr>
      <vt:lpstr>Olika roller</vt:lpstr>
      <vt:lpstr>Frågor att ställa – Förslag KPI’er för Arvensis </vt:lpstr>
      <vt:lpstr>User / Användare i Google Analytics</vt:lpstr>
      <vt:lpstr>Session / Besök i Google Analytics</vt:lpstr>
      <vt:lpstr>Event / Händelser i Google Analytics</vt:lpstr>
      <vt:lpstr>Aggregerad rapport i Google Analytics</vt:lpstr>
      <vt:lpstr>Aggregerad rapport i Google Analytics</vt:lpstr>
      <vt:lpstr>Rapport: Läsning av Arvensis tidning</vt:lpstr>
      <vt:lpstr>Kampanjspårning i Google Analytics</vt:lpstr>
      <vt:lpstr>Kampanjsporning – manuell taggning</vt:lpstr>
      <vt:lpstr>Lära mer? Repetera? Certifiering?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Jens Christensen</dc:creator>
  <cp:lastModifiedBy>Jens Christian Christensen</cp:lastModifiedBy>
  <cp:revision>48</cp:revision>
  <dcterms:created xsi:type="dcterms:W3CDTF">2016-08-16T11:48:45Z</dcterms:created>
  <dcterms:modified xsi:type="dcterms:W3CDTF">2025-04-27T20:16:52Z</dcterms:modified>
</cp:coreProperties>
</file>